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gif" ContentType="image/gif"/>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3"/>
    <p:sldMasterId id="2147483677" r:id="rId4"/>
    <p:sldMasterId id="2147483689" r:id="rId5"/>
    <p:sldMasterId id="2147483701" r:id="rId6"/>
    <p:sldMasterId id="2147483713" r:id="rId7"/>
    <p:sldMasterId id="2147483725" r:id="rId8"/>
    <p:sldMasterId id="2147483737" r:id="rId9"/>
  </p:sldMasterIdLst>
  <p:notesMasterIdLst>
    <p:notesMasterId r:id="rId11"/>
  </p:notesMasterIdLst>
  <p:sldIdLst>
    <p:sldId id="480" r:id="rId10"/>
    <p:sldId id="781" r:id="rId12"/>
    <p:sldId id="782" r:id="rId13"/>
    <p:sldId id="977" r:id="rId14"/>
    <p:sldId id="978" r:id="rId15"/>
    <p:sldId id="979" r:id="rId16"/>
    <p:sldId id="970" r:id="rId17"/>
    <p:sldId id="971" r:id="rId18"/>
    <p:sldId id="980" r:id="rId19"/>
    <p:sldId id="933" r:id="rId20"/>
    <p:sldId id="981" r:id="rId21"/>
    <p:sldId id="985" r:id="rId22"/>
    <p:sldId id="993" r:id="rId23"/>
    <p:sldId id="994" r:id="rId24"/>
    <p:sldId id="986" r:id="rId25"/>
    <p:sldId id="995" r:id="rId26"/>
    <p:sldId id="996" r:id="rId27"/>
    <p:sldId id="976" r:id="rId28"/>
    <p:sldId id="257" r:id="rId29"/>
    <p:sldId id="256" r:id="rId30"/>
    <p:sldId id="289" r:id="rId31"/>
    <p:sldId id="290" r:id="rId32"/>
    <p:sldId id="291" r:id="rId33"/>
    <p:sldId id="292" r:id="rId34"/>
    <p:sldId id="293" r:id="rId35"/>
    <p:sldId id="294" r:id="rId36"/>
    <p:sldId id="295" r:id="rId37"/>
    <p:sldId id="297" r:id="rId38"/>
    <p:sldId id="296" r:id="rId39"/>
    <p:sldId id="301" r:id="rId40"/>
    <p:sldId id="303" r:id="rId41"/>
    <p:sldId id="302" r:id="rId42"/>
    <p:sldId id="304" r:id="rId43"/>
    <p:sldId id="305" r:id="rId44"/>
    <p:sldId id="306" r:id="rId45"/>
    <p:sldId id="307" r:id="rId46"/>
    <p:sldId id="462" r:id="rId47"/>
    <p:sldId id="309" r:id="rId48"/>
    <p:sldId id="463" r:id="rId49"/>
    <p:sldId id="311" r:id="rId50"/>
    <p:sldId id="315" r:id="rId51"/>
    <p:sldId id="317" r:id="rId52"/>
    <p:sldId id="318" r:id="rId53"/>
    <p:sldId id="321" r:id="rId54"/>
    <p:sldId id="464" r:id="rId55"/>
    <p:sldId id="322" r:id="rId56"/>
    <p:sldId id="465" r:id="rId57"/>
    <p:sldId id="324" r:id="rId58"/>
    <p:sldId id="327" r:id="rId59"/>
    <p:sldId id="328" r:id="rId60"/>
    <p:sldId id="329" r:id="rId61"/>
    <p:sldId id="466" r:id="rId62"/>
    <p:sldId id="330" r:id="rId63"/>
    <p:sldId id="332" r:id="rId64"/>
    <p:sldId id="469" r:id="rId65"/>
    <p:sldId id="333" r:id="rId66"/>
    <p:sldId id="334" r:id="rId67"/>
    <p:sldId id="335" r:id="rId68"/>
    <p:sldId id="336" r:id="rId69"/>
    <p:sldId id="337" r:id="rId70"/>
    <p:sldId id="338" r:id="rId71"/>
    <p:sldId id="339" r:id="rId72"/>
    <p:sldId id="340" r:id="rId73"/>
    <p:sldId id="341" r:id="rId74"/>
    <p:sldId id="342" r:id="rId75"/>
    <p:sldId id="470" r:id="rId76"/>
    <p:sldId id="471" r:id="rId77"/>
    <p:sldId id="344" r:id="rId78"/>
    <p:sldId id="345" r:id="rId79"/>
    <p:sldId id="346" r:id="rId80"/>
    <p:sldId id="347" r:id="rId81"/>
    <p:sldId id="472" r:id="rId82"/>
    <p:sldId id="349" r:id="rId83"/>
    <p:sldId id="473" r:id="rId84"/>
    <p:sldId id="351" r:id="rId85"/>
    <p:sldId id="474" r:id="rId86"/>
    <p:sldId id="353" r:id="rId87"/>
    <p:sldId id="354" r:id="rId88"/>
    <p:sldId id="468" r:id="rId89"/>
    <p:sldId id="356" r:id="rId90"/>
    <p:sldId id="357" r:id="rId91"/>
    <p:sldId id="359" r:id="rId92"/>
    <p:sldId id="360" r:id="rId93"/>
    <p:sldId id="475" r:id="rId94"/>
    <p:sldId id="476" r:id="rId95"/>
    <p:sldId id="363" r:id="rId96"/>
    <p:sldId id="364" r:id="rId97"/>
    <p:sldId id="477" r:id="rId98"/>
    <p:sldId id="366" r:id="rId99"/>
    <p:sldId id="367" r:id="rId100"/>
    <p:sldId id="478" r:id="rId101"/>
    <p:sldId id="479" r:id="rId102"/>
    <p:sldId id="370" r:id="rId103"/>
    <p:sldId id="372" r:id="rId104"/>
    <p:sldId id="373" r:id="rId105"/>
    <p:sldId id="374" r:id="rId106"/>
    <p:sldId id="375" r:id="rId107"/>
    <p:sldId id="376" r:id="rId108"/>
    <p:sldId id="377" r:id="rId109"/>
    <p:sldId id="378" r:id="rId110"/>
    <p:sldId id="379" r:id="rId111"/>
    <p:sldId id="380" r:id="rId112"/>
    <p:sldId id="382" r:id="rId113"/>
    <p:sldId id="384" r:id="rId114"/>
    <p:sldId id="385" r:id="rId115"/>
    <p:sldId id="386" r:id="rId116"/>
    <p:sldId id="388" r:id="rId117"/>
    <p:sldId id="389" r:id="rId118"/>
    <p:sldId id="390" r:id="rId119"/>
    <p:sldId id="391" r:id="rId120"/>
    <p:sldId id="392" r:id="rId121"/>
    <p:sldId id="394" r:id="rId122"/>
    <p:sldId id="395" r:id="rId123"/>
    <p:sldId id="396" r:id="rId124"/>
    <p:sldId id="397" r:id="rId125"/>
    <p:sldId id="398" r:id="rId126"/>
    <p:sldId id="401" r:id="rId127"/>
    <p:sldId id="404" r:id="rId128"/>
    <p:sldId id="405" r:id="rId129"/>
    <p:sldId id="406" r:id="rId130"/>
    <p:sldId id="407" r:id="rId131"/>
    <p:sldId id="408" r:id="rId132"/>
    <p:sldId id="409" r:id="rId133"/>
    <p:sldId id="410" r:id="rId134"/>
    <p:sldId id="411" r:id="rId135"/>
    <p:sldId id="412" r:id="rId136"/>
    <p:sldId id="413" r:id="rId137"/>
    <p:sldId id="414" r:id="rId138"/>
    <p:sldId id="415" r:id="rId139"/>
    <p:sldId id="416" r:id="rId140"/>
    <p:sldId id="417" r:id="rId141"/>
    <p:sldId id="418" r:id="rId142"/>
    <p:sldId id="419" r:id="rId143"/>
    <p:sldId id="420" r:id="rId144"/>
    <p:sldId id="421" r:id="rId145"/>
    <p:sldId id="422" r:id="rId146"/>
    <p:sldId id="423" r:id="rId147"/>
    <p:sldId id="424" r:id="rId148"/>
    <p:sldId id="425" r:id="rId149"/>
    <p:sldId id="426" r:id="rId150"/>
    <p:sldId id="427" r:id="rId151"/>
    <p:sldId id="428" r:id="rId152"/>
    <p:sldId id="429" r:id="rId153"/>
    <p:sldId id="430" r:id="rId154"/>
    <p:sldId id="431" r:id="rId155"/>
    <p:sldId id="432" r:id="rId156"/>
    <p:sldId id="433" r:id="rId157"/>
    <p:sldId id="434" r:id="rId158"/>
    <p:sldId id="435" r:id="rId159"/>
    <p:sldId id="436" r:id="rId160"/>
    <p:sldId id="437" r:id="rId161"/>
    <p:sldId id="438" r:id="rId162"/>
    <p:sldId id="439" r:id="rId163"/>
    <p:sldId id="440" r:id="rId164"/>
    <p:sldId id="441" r:id="rId165"/>
    <p:sldId id="442" r:id="rId166"/>
    <p:sldId id="443" r:id="rId167"/>
    <p:sldId id="444" r:id="rId168"/>
    <p:sldId id="445" r:id="rId169"/>
    <p:sldId id="446" r:id="rId170"/>
    <p:sldId id="447" r:id="rId171"/>
    <p:sldId id="448" r:id="rId172"/>
    <p:sldId id="449" r:id="rId173"/>
    <p:sldId id="450" r:id="rId174"/>
    <p:sldId id="451" r:id="rId175"/>
    <p:sldId id="452" r:id="rId176"/>
    <p:sldId id="453" r:id="rId177"/>
    <p:sldId id="454" r:id="rId178"/>
    <p:sldId id="455" r:id="rId179"/>
    <p:sldId id="456" r:id="rId180"/>
    <p:sldId id="457" r:id="rId181"/>
    <p:sldId id="458" r:id="rId182"/>
    <p:sldId id="459" r:id="rId183"/>
    <p:sldId id="460" r:id="rId184"/>
    <p:sldId id="461" r:id="rId185"/>
    <p:sldId id="1156" r:id="rId186"/>
    <p:sldId id="1157" r:id="rId187"/>
  </p:sldIdLst>
  <p:sldSz cx="9144000" cy="5143500" type="screen16x9"/>
  <p:notesSz cx="6858000" cy="9144000"/>
  <p:embeddedFontLst>
    <p:embeddedFont>
      <p:font typeface="Calibri" panose="020F0502020204030204" pitchFamily="34" charset="0"/>
      <p:regular r:id="rId191"/>
      <p:bold r:id="rId192"/>
      <p:italic r:id="rId193"/>
      <p:boldItalic r:id="rId194"/>
    </p:embeddedFont>
    <p:embeddedFont>
      <p:font typeface="微软雅黑" panose="020B0503020204020204" pitchFamily="34" charset="-122"/>
      <p:regular r:id="rId195"/>
    </p:embeddedFont>
    <p:embeddedFont>
      <p:font typeface="Trebuchet MS" panose="020B0603020202020204"/>
      <p:regular r:id="rId196"/>
      <p:bold r:id="rId197"/>
      <p:italic r:id="rId198"/>
      <p:boldItalic r:id="rId199"/>
    </p:embeddedFont>
    <p:embeddedFont>
      <p:font typeface="Tw Cen MT" panose="020B0602020104020603" charset="0"/>
      <p:regular r:id="rId200"/>
      <p:bold r:id="rId201"/>
      <p:italic r:id="rId202"/>
      <p:boldItalic r:id="rId203"/>
    </p:embeddedFont>
    <p:embeddedFont>
      <p:font typeface="黑体" panose="02010609060101010101" pitchFamily="49" charset="-122"/>
      <p:regular r:id="rId204"/>
    </p:embeddedFont>
    <p:embeddedFont>
      <p:font typeface="等线 Light" panose="02010600030101010101" charset="0"/>
      <p:regular r:id="rId205"/>
    </p:embeddedFont>
    <p:embeddedFont>
      <p:font typeface="等线" panose="02010600030101010101" charset="0"/>
      <p:regular r:id="rId206"/>
      <p:bold r:id="rId207"/>
    </p:embeddedFont>
  </p:embeddedFont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00"/>
    <a:srgbClr val="CC6600"/>
    <a:srgbClr val="0000CC"/>
    <a:srgbClr val="0000FF"/>
    <a:srgbClr val="66FFFF"/>
    <a:srgbClr val="CC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736" autoAdjust="0"/>
    <p:restoredTop sz="94660"/>
  </p:normalViewPr>
  <p:slideViewPr>
    <p:cSldViewPr snapToGrid="0">
      <p:cViewPr varScale="1">
        <p:scale>
          <a:sx n="114" d="100"/>
          <a:sy n="114" d="100"/>
        </p:scale>
        <p:origin x="994"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9.xml"/><Relationship Id="rId98" Type="http://schemas.openxmlformats.org/officeDocument/2006/relationships/slide" Target="slides/slide88.xml"/><Relationship Id="rId97" Type="http://schemas.openxmlformats.org/officeDocument/2006/relationships/slide" Target="slides/slide87.xml"/><Relationship Id="rId96" Type="http://schemas.openxmlformats.org/officeDocument/2006/relationships/slide" Target="slides/slide86.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7" Type="http://schemas.openxmlformats.org/officeDocument/2006/relationships/font" Target="fonts/font17.fntdata"/><Relationship Id="rId206" Type="http://schemas.openxmlformats.org/officeDocument/2006/relationships/font" Target="fonts/font16.fntdata"/><Relationship Id="rId205" Type="http://schemas.openxmlformats.org/officeDocument/2006/relationships/font" Target="fonts/font15.fntdata"/><Relationship Id="rId204" Type="http://schemas.openxmlformats.org/officeDocument/2006/relationships/font" Target="fonts/font14.fntdata"/><Relationship Id="rId203" Type="http://schemas.openxmlformats.org/officeDocument/2006/relationships/font" Target="fonts/font13.fntdata"/><Relationship Id="rId202" Type="http://schemas.openxmlformats.org/officeDocument/2006/relationships/font" Target="fonts/font12.fntdata"/><Relationship Id="rId201" Type="http://schemas.openxmlformats.org/officeDocument/2006/relationships/font" Target="fonts/font11.fntdata"/><Relationship Id="rId200" Type="http://schemas.openxmlformats.org/officeDocument/2006/relationships/font" Target="fonts/font10.fntdata"/><Relationship Id="rId20" Type="http://schemas.openxmlformats.org/officeDocument/2006/relationships/slide" Target="slides/slide10.xml"/><Relationship Id="rId2" Type="http://schemas.openxmlformats.org/officeDocument/2006/relationships/theme" Target="theme/theme1.xml"/><Relationship Id="rId199" Type="http://schemas.openxmlformats.org/officeDocument/2006/relationships/font" Target="fonts/font9.fntdata"/><Relationship Id="rId198" Type="http://schemas.openxmlformats.org/officeDocument/2006/relationships/font" Target="fonts/font8.fntdata"/><Relationship Id="rId197" Type="http://schemas.openxmlformats.org/officeDocument/2006/relationships/font" Target="fonts/font7.fntdata"/><Relationship Id="rId196" Type="http://schemas.openxmlformats.org/officeDocument/2006/relationships/font" Target="fonts/font6.fntdata"/><Relationship Id="rId195" Type="http://schemas.openxmlformats.org/officeDocument/2006/relationships/font" Target="fonts/font5.fntdata"/><Relationship Id="rId194" Type="http://schemas.openxmlformats.org/officeDocument/2006/relationships/font" Target="fonts/font4.fntdata"/><Relationship Id="rId193" Type="http://schemas.openxmlformats.org/officeDocument/2006/relationships/font" Target="fonts/font3.fntdata"/><Relationship Id="rId192" Type="http://schemas.openxmlformats.org/officeDocument/2006/relationships/font" Target="fonts/font2.fntdata"/><Relationship Id="rId191" Type="http://schemas.openxmlformats.org/officeDocument/2006/relationships/font" Target="fonts/font1.fntdata"/><Relationship Id="rId190" Type="http://schemas.openxmlformats.org/officeDocument/2006/relationships/tableStyles" Target="tableStyles.xml"/><Relationship Id="rId19" Type="http://schemas.openxmlformats.org/officeDocument/2006/relationships/slide" Target="slides/slide9.xml"/><Relationship Id="rId189" Type="http://schemas.openxmlformats.org/officeDocument/2006/relationships/viewProps" Target="viewProps.xml"/><Relationship Id="rId188" Type="http://schemas.openxmlformats.org/officeDocument/2006/relationships/presProps" Target="presProps.xml"/><Relationship Id="rId187" Type="http://schemas.openxmlformats.org/officeDocument/2006/relationships/slide" Target="slides/slide177.xml"/><Relationship Id="rId186" Type="http://schemas.openxmlformats.org/officeDocument/2006/relationships/slide" Target="slides/slide176.xml"/><Relationship Id="rId185" Type="http://schemas.openxmlformats.org/officeDocument/2006/relationships/slide" Target="slides/slide175.xml"/><Relationship Id="rId184" Type="http://schemas.openxmlformats.org/officeDocument/2006/relationships/slide" Target="slides/slide174.xml"/><Relationship Id="rId183" Type="http://schemas.openxmlformats.org/officeDocument/2006/relationships/slide" Target="slides/slide173.xml"/><Relationship Id="rId182" Type="http://schemas.openxmlformats.org/officeDocument/2006/relationships/slide" Target="slides/slide172.xml"/><Relationship Id="rId181" Type="http://schemas.openxmlformats.org/officeDocument/2006/relationships/slide" Target="slides/slide171.xml"/><Relationship Id="rId180" Type="http://schemas.openxmlformats.org/officeDocument/2006/relationships/slide" Target="slides/slide170.xml"/><Relationship Id="rId18" Type="http://schemas.openxmlformats.org/officeDocument/2006/relationships/slide" Target="slides/slide8.xml"/><Relationship Id="rId179" Type="http://schemas.openxmlformats.org/officeDocument/2006/relationships/slide" Target="slides/slide169.xml"/><Relationship Id="rId178" Type="http://schemas.openxmlformats.org/officeDocument/2006/relationships/slide" Target="slides/slide168.xml"/><Relationship Id="rId177" Type="http://schemas.openxmlformats.org/officeDocument/2006/relationships/slide" Target="slides/slide167.xml"/><Relationship Id="rId176" Type="http://schemas.openxmlformats.org/officeDocument/2006/relationships/slide" Target="slides/slide166.xml"/><Relationship Id="rId175" Type="http://schemas.openxmlformats.org/officeDocument/2006/relationships/slide" Target="slides/slide165.xml"/><Relationship Id="rId174" Type="http://schemas.openxmlformats.org/officeDocument/2006/relationships/slide" Target="slides/slide164.xml"/><Relationship Id="rId173" Type="http://schemas.openxmlformats.org/officeDocument/2006/relationships/slide" Target="slides/slide163.xml"/><Relationship Id="rId172" Type="http://schemas.openxmlformats.org/officeDocument/2006/relationships/slide" Target="slides/slide162.xml"/><Relationship Id="rId171" Type="http://schemas.openxmlformats.org/officeDocument/2006/relationships/slide" Target="slides/slide161.xml"/><Relationship Id="rId170" Type="http://schemas.openxmlformats.org/officeDocument/2006/relationships/slide" Target="slides/slide160.xml"/><Relationship Id="rId17" Type="http://schemas.openxmlformats.org/officeDocument/2006/relationships/slide" Target="slides/slide7.xml"/><Relationship Id="rId169" Type="http://schemas.openxmlformats.org/officeDocument/2006/relationships/slide" Target="slides/slide159.xml"/><Relationship Id="rId168" Type="http://schemas.openxmlformats.org/officeDocument/2006/relationships/slide" Target="slides/slide158.xml"/><Relationship Id="rId167" Type="http://schemas.openxmlformats.org/officeDocument/2006/relationships/slide" Target="slides/slide157.xml"/><Relationship Id="rId166" Type="http://schemas.openxmlformats.org/officeDocument/2006/relationships/slide" Target="slides/slide156.xml"/><Relationship Id="rId165" Type="http://schemas.openxmlformats.org/officeDocument/2006/relationships/slide" Target="slides/slide155.xml"/><Relationship Id="rId164" Type="http://schemas.openxmlformats.org/officeDocument/2006/relationships/slide" Target="slides/slide154.xml"/><Relationship Id="rId163" Type="http://schemas.openxmlformats.org/officeDocument/2006/relationships/slide" Target="slides/slide153.xml"/><Relationship Id="rId162" Type="http://schemas.openxmlformats.org/officeDocument/2006/relationships/slide" Target="slides/slide152.xml"/><Relationship Id="rId161" Type="http://schemas.openxmlformats.org/officeDocument/2006/relationships/slide" Target="slides/slide151.xml"/><Relationship Id="rId160" Type="http://schemas.openxmlformats.org/officeDocument/2006/relationships/slide" Target="slides/slide150.xml"/><Relationship Id="rId16" Type="http://schemas.openxmlformats.org/officeDocument/2006/relationships/slide" Target="slides/slide6.xml"/><Relationship Id="rId159" Type="http://schemas.openxmlformats.org/officeDocument/2006/relationships/slide" Target="slides/slide149.xml"/><Relationship Id="rId158" Type="http://schemas.openxmlformats.org/officeDocument/2006/relationships/slide" Target="slides/slide148.xml"/><Relationship Id="rId157" Type="http://schemas.openxmlformats.org/officeDocument/2006/relationships/slide" Target="slides/slide147.xml"/><Relationship Id="rId156" Type="http://schemas.openxmlformats.org/officeDocument/2006/relationships/slide" Target="slides/slide146.xml"/><Relationship Id="rId155" Type="http://schemas.openxmlformats.org/officeDocument/2006/relationships/slide" Target="slides/slide145.xml"/><Relationship Id="rId154" Type="http://schemas.openxmlformats.org/officeDocument/2006/relationships/slide" Target="slides/slide144.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0" Type="http://schemas.openxmlformats.org/officeDocument/2006/relationships/slide" Target="slides/slide140.xml"/><Relationship Id="rId15" Type="http://schemas.openxmlformats.org/officeDocument/2006/relationships/slide" Target="slides/slide5.xml"/><Relationship Id="rId149" Type="http://schemas.openxmlformats.org/officeDocument/2006/relationships/slide" Target="slides/slide139.xml"/><Relationship Id="rId148" Type="http://schemas.openxmlformats.org/officeDocument/2006/relationships/slide" Target="slides/slide138.xml"/><Relationship Id="rId147" Type="http://schemas.openxmlformats.org/officeDocument/2006/relationships/slide" Target="slides/slide137.xml"/><Relationship Id="rId146" Type="http://schemas.openxmlformats.org/officeDocument/2006/relationships/slide" Target="slides/slide136.xml"/><Relationship Id="rId145" Type="http://schemas.openxmlformats.org/officeDocument/2006/relationships/slide" Target="slides/slide135.xml"/><Relationship Id="rId144" Type="http://schemas.openxmlformats.org/officeDocument/2006/relationships/slide" Target="slides/slide134.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14" Type="http://schemas.openxmlformats.org/officeDocument/2006/relationships/slide" Target="slides/slide4.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 Type="http://schemas.openxmlformats.org/officeDocument/2006/relationships/slide" Target="slides/slide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125" Type="http://schemas.openxmlformats.org/officeDocument/2006/relationships/slide" Target="slides/slide115.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121" Type="http://schemas.openxmlformats.org/officeDocument/2006/relationships/slide" Target="slides/slide111.xml"/><Relationship Id="rId120" Type="http://schemas.openxmlformats.org/officeDocument/2006/relationships/slide" Target="slides/slide110.xml"/><Relationship Id="rId12" Type="http://schemas.openxmlformats.org/officeDocument/2006/relationships/slide" Target="slides/slide2.xml"/><Relationship Id="rId119" Type="http://schemas.openxmlformats.org/officeDocument/2006/relationships/slide" Target="slides/slide109.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4" Type="http://schemas.openxmlformats.org/officeDocument/2006/relationships/slide" Target="slides/slide104.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110" Type="http://schemas.openxmlformats.org/officeDocument/2006/relationships/slide" Target="slides/slide100.xml"/><Relationship Id="rId11" Type="http://schemas.openxmlformats.org/officeDocument/2006/relationships/notesMaster" Target="notesMasters/notesMaster1.xml"/><Relationship Id="rId109" Type="http://schemas.openxmlformats.org/officeDocument/2006/relationships/slide" Target="slides/slide99.xml"/><Relationship Id="rId108" Type="http://schemas.openxmlformats.org/officeDocument/2006/relationships/slide" Target="slides/slide98.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10" Type="http://schemas.openxmlformats.org/officeDocument/2006/relationships/slide" Target="slides/slid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D9BE1C1C-EBCE-4ED8-B79D-48305FED5EFD}" type="slidenum">
              <a:rPr lang="en-US" altLang="zh-CN" dirty="0" smtClean="0"/>
            </a:fld>
            <a:endParaRPr lang="en-US" altLang="zh-CN"/>
          </a:p>
        </p:txBody>
      </p:sp>
      <p:sp>
        <p:nvSpPr>
          <p:cNvPr id="29699" name="Rectangle 2"/>
          <p:cNvSpPr>
            <a:spLocks noGrp="1" noRot="1" noChangeAspect="1" noChangeArrowheads="1" noTextEdit="1"/>
          </p:cNvSpPr>
          <p:nvPr>
            <p:ph type="sldImg" idx="4294967295"/>
          </p:nvPr>
        </p:nvSpPr>
        <p:spPr/>
      </p:sp>
      <p:sp>
        <p:nvSpPr>
          <p:cNvPr id="2970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4ED8962C-91BF-4727-A844-52CBEC3700B2}" type="slidenum">
              <a:rPr lang="en-US" altLang="zh-CN" dirty="0" smtClean="0"/>
            </a:fld>
            <a:endParaRPr lang="en-US" altLang="zh-CN"/>
          </a:p>
        </p:txBody>
      </p:sp>
      <p:sp>
        <p:nvSpPr>
          <p:cNvPr id="32771" name="Rectangle 2"/>
          <p:cNvSpPr>
            <a:spLocks noGrp="1" noRot="1" noChangeAspect="1" noChangeArrowheads="1" noTextEdit="1"/>
          </p:cNvSpPr>
          <p:nvPr>
            <p:ph type="sldImg" idx="4294967295"/>
          </p:nvPr>
        </p:nvSpPr>
        <p:spPr/>
      </p:sp>
      <p:sp>
        <p:nvSpPr>
          <p:cNvPr id="32772"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fld id="{D45FB42E-A43F-4E06-9E2D-71E91ED96030}" type="slidenum">
              <a:rPr lang="en-US" altLang="zh-CN" dirty="0" smtClean="0"/>
            </a:fld>
            <a:endParaRPr lang="en-US" altLang="zh-CN"/>
          </a:p>
        </p:txBody>
      </p:sp>
      <p:sp>
        <p:nvSpPr>
          <p:cNvPr id="34819" name="Rectangle 2"/>
          <p:cNvSpPr>
            <a:spLocks noGrp="1" noRot="1" noChangeAspect="1" noChangeArrowheads="1" noTextEdit="1"/>
          </p:cNvSpPr>
          <p:nvPr>
            <p:ph type="sldImg" idx="4294967295"/>
          </p:nvPr>
        </p:nvSpPr>
        <p:spPr/>
      </p:sp>
      <p:sp>
        <p:nvSpPr>
          <p:cNvPr id="3482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noProof="1"/>
              <a:t>单击此处编辑母版副标题样式</a:t>
            </a:r>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4FB669E-D0F5-450A-AE76-2C68FF9D6B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5AD72-A10F-452D-A2DF-B0CDDA92FAA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2BDF20-DE0E-43EE-95F4-6733DF4B0F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83757B-EF59-4901-A8AA-8648839FCA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6EF1DFE-B026-4D94-9533-842D00D496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CCFAD7-B598-4E70-8E4B-1409DA514DD7}"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663EEDA-114E-4AE8-B00F-F8D511201E4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D0E495-1DA2-467F-88E5-C2665FC31146}"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80C96B6-D75A-4A36-A548-69B7E65460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05B81-5454-4CEE-B143-B4A665F961B7}"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zh-CN" altLang="en-US"/>
              <a:t>单击此处编辑母版标题样式</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65F0B260-5DA3-4FFC-B5B0-886A1B44B2F4}" type="datetimeFigureOut">
              <a:rPr lang="zh-CN" altLang="en-US" smtClean="0"/>
            </a:fld>
            <a:endParaRPr lang="zh-CN" altLang="en-US"/>
          </a:p>
        </p:txBody>
      </p:sp>
      <p:sp>
        <p:nvSpPr>
          <p:cNvPr id="5" name="Footer Placeholder 4"/>
          <p:cNvSpPr>
            <a:spLocks noGrp="1"/>
          </p:cNvSpPr>
          <p:nvPr>
            <p:ph type="ftr" sz="quarter" idx="11"/>
          </p:nvPr>
        </p:nvSpPr>
        <p:spPr>
          <a:xfrm>
            <a:off x="1407318" y="4057651"/>
            <a:ext cx="3843665" cy="273844"/>
          </a:xfrm>
        </p:spPr>
        <p:txBody>
          <a:bodyPr/>
          <a:lstStyle/>
          <a:p>
            <a:endParaRPr lang="zh-CN" altLang="en-US"/>
          </a:p>
        </p:txBody>
      </p:sp>
      <p:sp>
        <p:nvSpPr>
          <p:cNvPr id="6" name="Slide Number Placeholder 5"/>
          <p:cNvSpPr>
            <a:spLocks noGrp="1"/>
          </p:cNvSpPr>
          <p:nvPr>
            <p:ph type="sldNum" sz="quarter" idx="12"/>
          </p:nvPr>
        </p:nvSpPr>
        <p:spPr>
          <a:xfrm>
            <a:off x="7422684" y="4057650"/>
            <a:ext cx="578317" cy="273844"/>
          </a:xfrm>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zh-CN" altLang="en-US"/>
              <a:t>单击此处编辑母版标题样式</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56058" y="2305048"/>
            <a:ext cx="3658793" cy="203835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305048"/>
            <a:ext cx="3656408" cy="203835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endParaRPr lang="en-US" sz="6000" dirty="0">
              <a:solidFill>
                <a:schemeClr val="tx1"/>
              </a:solidFill>
              <a:effectLst/>
            </a:endParaRP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endParaRPr lang="en-US" sz="6000" dirty="0">
              <a:solidFill>
                <a:schemeClr val="tx1"/>
              </a:solidFill>
              <a:effectLs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5F0B260-5DA3-4FFC-B5B0-886A1B44B2F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0AF054-60B0-4DDF-9FBD-EF6F974C30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jpeg"/><Relationship Id="rId18" Type="http://schemas.openxmlformats.org/officeDocument/2006/relationships/image" Target="../media/image2.png"/><Relationship Id="rId17" Type="http://schemas.openxmlformats.org/officeDocument/2006/relationships/image" Target="../media/image1.GIF"/><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2"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3.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7.xml"/><Relationship Id="rId8" Type="http://schemas.openxmlformats.org/officeDocument/2006/relationships/slideLayout" Target="../slideLayouts/slideLayout46.xml"/><Relationship Id="rId7" Type="http://schemas.openxmlformats.org/officeDocument/2006/relationships/slideLayout" Target="../slideLayouts/slideLayout45.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3" Type="http://schemas.openxmlformats.org/officeDocument/2006/relationships/slideLayout" Target="../slideLayouts/slideLayout41.xml"/><Relationship Id="rId2" Type="http://schemas.openxmlformats.org/officeDocument/2006/relationships/slideLayout" Target="../slideLayouts/slideLayout40.xml"/><Relationship Id="rId12" Type="http://schemas.openxmlformats.org/officeDocument/2006/relationships/theme" Target="../theme/theme4.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2" Type="http://schemas.openxmlformats.org/officeDocument/2006/relationships/theme" Target="../theme/theme5.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2" Type="http://schemas.openxmlformats.org/officeDocument/2006/relationships/theme" Target="../theme/theme6.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0.xml"/><Relationship Id="rId8" Type="http://schemas.openxmlformats.org/officeDocument/2006/relationships/slideLayout" Target="../slideLayouts/slideLayout79.xml"/><Relationship Id="rId7" Type="http://schemas.openxmlformats.org/officeDocument/2006/relationships/slideLayout" Target="../slideLayouts/slideLayout78.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2" Type="http://schemas.openxmlformats.org/officeDocument/2006/relationships/theme" Target="../theme/theme7.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9" Type="http://schemas.openxmlformats.org/officeDocument/2006/relationships/theme" Target="../theme/theme8.xml"/><Relationship Id="rId18" Type="http://schemas.openxmlformats.org/officeDocument/2006/relationships/image" Target="../media/image4.png"/><Relationship Id="rId17" Type="http://schemas.openxmlformats.org/officeDocument/2006/relationships/slideLayout" Target="../slideLayouts/slideLayout99.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6254" y="434350"/>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flipV="1">
            <a:off x="-1" y="258416"/>
            <a:ext cx="2964595" cy="3447"/>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1" name="Rectangle 5"/>
          <p:cNvSpPr>
            <a:spLocks noChangeArrowheads="1"/>
          </p:cNvSpPr>
          <p:nvPr userDrawn="1"/>
        </p:nvSpPr>
        <p:spPr bwMode="auto">
          <a:xfrm>
            <a:off x="4896724" y="113353"/>
            <a:ext cx="11721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anose="020B0503020204020204" pitchFamily="34" charset="-122"/>
                <a:ea typeface="微软雅黑" panose="020B0503020204020204" pitchFamily="34" charset="-122"/>
              </a:rPr>
              <a:t>计算机网络</a:t>
            </a:r>
            <a:r>
              <a:rPr lang="zh-CN" altLang="en-US" sz="1100" b="1" dirty="0">
                <a:solidFill>
                  <a:srgbClr val="0070C0"/>
                </a:solidFill>
                <a:latin typeface="微软雅黑" panose="020B0503020204020204" pitchFamily="34" charset="-122"/>
                <a:ea typeface="微软雅黑" panose="020B0503020204020204" pitchFamily="34" charset="-122"/>
              </a:rPr>
              <a:t>原理</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3" name="Line 3"/>
          <p:cNvSpPr>
            <a:spLocks noChangeShapeType="1"/>
          </p:cNvSpPr>
          <p:nvPr userDrawn="1"/>
        </p:nvSpPr>
        <p:spPr bwMode="auto">
          <a:xfrm flipV="1">
            <a:off x="6055588" y="250784"/>
            <a:ext cx="3094666"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3"/>
          <p:cNvSpPr>
            <a:spLocks noChangeShapeType="1"/>
          </p:cNvSpPr>
          <p:nvPr userDrawn="1"/>
        </p:nvSpPr>
        <p:spPr bwMode="auto">
          <a:xfrm>
            <a:off x="114638" y="5030147"/>
            <a:ext cx="8235273" cy="14977"/>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5" name="图片 1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392827" y="74337"/>
            <a:ext cx="358346" cy="458684"/>
          </a:xfrm>
          <a:prstGeom prst="rect">
            <a:avLst/>
          </a:prstGeom>
        </p:spPr>
      </p:pic>
      <p:pic>
        <p:nvPicPr>
          <p:cNvPr id="4" name="图片 3"/>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015177" y="94215"/>
            <a:ext cx="1232099" cy="322040"/>
          </a:xfrm>
          <a:prstGeom prst="rect">
            <a:avLst/>
          </a:prstGeom>
        </p:spPr>
      </p:pic>
      <p:sp>
        <p:nvSpPr>
          <p:cNvPr id="5" name="文本框 4"/>
          <p:cNvSpPr txBox="1"/>
          <p:nvPr userDrawn="1"/>
        </p:nvSpPr>
        <p:spPr>
          <a:xfrm>
            <a:off x="8438417" y="4873239"/>
            <a:ext cx="679451" cy="246221"/>
          </a:xfrm>
          <a:prstGeom prst="rect">
            <a:avLst/>
          </a:prstGeom>
          <a:noFill/>
        </p:spPr>
        <p:txBody>
          <a:bodyPr wrap="square" rtlCol="0">
            <a:spAutoFit/>
          </a:bodyPr>
          <a:lstStyle/>
          <a:p>
            <a:r>
              <a:rPr lang="en-US" altLang="zh-CN" sz="1000" dirty="0"/>
              <a:t>Zhang XY</a:t>
            </a:r>
            <a:endParaRPr lang="zh-CN" altLang="en-US" sz="1000" dirty="0"/>
          </a:p>
        </p:txBody>
      </p:sp>
      <p:sp>
        <p:nvSpPr>
          <p:cNvPr id="18" name="Line 3"/>
          <p:cNvSpPr>
            <a:spLocks noChangeShapeType="1"/>
          </p:cNvSpPr>
          <p:nvPr userDrawn="1"/>
        </p:nvSpPr>
        <p:spPr bwMode="auto">
          <a:xfrm>
            <a:off x="114638" y="4997482"/>
            <a:ext cx="8235273" cy="12835"/>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026622" y="4857893"/>
            <a:ext cx="471429" cy="2615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5F0B260-5DA3-4FFC-B5B0-886A1B44B2F4}"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50AF054-60B0-4DDF-9FBD-EF6F974C30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4FB669E-D0F5-450A-AE76-2C68FF9D6B47}"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085AD72-A10F-452D-A2DF-B0CDDA92FAA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12BDF20-DE0E-43EE-95F4-6733DF4B0F21}"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083757B-EF59-4901-A8AA-8648839FCA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E6EF1DFE-B026-4D94-9533-842D00D4967E}"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0CCFAD7-B598-4E70-8E4B-1409DA514D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663EEDA-114E-4AE8-B00F-F8D511201E45}"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7D0E495-1DA2-467F-88E5-C2665FC311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80C96B6-D75A-4A36-A548-69B7E6546007}"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2E05B81-5454-4CEE-B143-B4A665F961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9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9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9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16.png"/><Relationship Id="rId1"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57.wmf"/><Relationship Id="rId1" Type="http://schemas.openxmlformats.org/officeDocument/2006/relationships/oleObject" Target="../embeddings/oleObject2.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image" Target="../media/image1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image" Target="../media/image2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oleObject" Target="../embeddings/oleObject4.bin"/><Relationship Id="rId2" Type="http://schemas.openxmlformats.org/officeDocument/2006/relationships/image" Target="../media/image57.wmf"/><Relationship Id="rId1" Type="http://schemas.openxmlformats.org/officeDocument/2006/relationships/oleObject" Target="../embeddings/oleObject3.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57.wmf"/><Relationship Id="rId1" Type="http://schemas.openxmlformats.org/officeDocument/2006/relationships/oleObject" Target="../embeddings/oleObject5.bin"/></Relationships>
</file>

<file path=ppt/slides/_rels/slide17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57.wmf"/><Relationship Id="rId1" Type="http://schemas.openxmlformats.org/officeDocument/2006/relationships/oleObject" Target="../embeddings/oleObject6.bin"/></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83.xml"/><Relationship Id="rId2" Type="http://schemas.openxmlformats.org/officeDocument/2006/relationships/image" Target="../media/image21.e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jpe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image" Target="../media/image31.wmf"/></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image" Target="../media/image31.wmf"/></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5.png"/><Relationship Id="rId3" Type="http://schemas.openxmlformats.org/officeDocument/2006/relationships/image" Target="../media/image31.wmf"/><Relationship Id="rId2" Type="http://schemas.openxmlformats.org/officeDocument/2006/relationships/image" Target="../media/image34.png"/><Relationship Id="rId1" Type="http://schemas.openxmlformats.org/officeDocument/2006/relationships/image" Target="../media/image3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image" Target="../media/image7.jpeg"/><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33.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52.w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33.w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副标题 1"/>
          <p:cNvSpPr>
            <a:spLocks noGrp="1" noChangeArrowheads="1"/>
          </p:cNvSpPr>
          <p:nvPr>
            <p:ph type="subTitle" idx="4294967295"/>
          </p:nvPr>
        </p:nvSpPr>
        <p:spPr>
          <a:xfrm>
            <a:off x="1889219" y="2222874"/>
            <a:ext cx="6199187" cy="1627188"/>
          </a:xfrm>
        </p:spPr>
        <p:txBody>
          <a:bodyPr>
            <a:normAutofit fontScale="92500" lnSpcReduction="20000"/>
          </a:bodyPr>
          <a:lstStyle/>
          <a:p>
            <a:pPr algn="l"/>
            <a:r>
              <a:rPr lang="zh-CN" altLang="en-US" sz="3000" dirty="0"/>
              <a:t>课程代号：</a:t>
            </a:r>
            <a:r>
              <a:rPr lang="en-US" altLang="zh-CN" sz="3000" dirty="0"/>
              <a:t>0800640</a:t>
            </a:r>
            <a:endParaRPr lang="en-US" altLang="zh-CN" sz="3000" dirty="0"/>
          </a:p>
          <a:p>
            <a:pPr algn="l"/>
            <a:r>
              <a:rPr lang="zh-CN" altLang="en-US" sz="3000" dirty="0"/>
              <a:t>课程性质：必修</a:t>
            </a:r>
            <a:endParaRPr lang="en-US" altLang="zh-CN" sz="3000" dirty="0"/>
          </a:p>
          <a:p>
            <a:pPr algn="l"/>
            <a:r>
              <a:rPr lang="zh-CN" altLang="en-US" sz="3000" dirty="0"/>
              <a:t>授课对象：</a:t>
            </a:r>
            <a:r>
              <a:rPr lang="en-US" altLang="zh-CN" sz="3000" dirty="0"/>
              <a:t>170806,170814</a:t>
            </a:r>
            <a:r>
              <a:rPr lang="zh-CN" altLang="en-US" sz="3000" dirty="0"/>
              <a:t>及选修者</a:t>
            </a:r>
            <a:endParaRPr lang="zh-CN" altLang="en-US" sz="3000" dirty="0"/>
          </a:p>
        </p:txBody>
      </p:sp>
      <p:sp>
        <p:nvSpPr>
          <p:cNvPr id="28675" name="Rectangle 7"/>
          <p:cNvSpPr>
            <a:spLocks noGrp="1" noChangeArrowheads="1"/>
          </p:cNvSpPr>
          <p:nvPr>
            <p:ph type="ctrTitle" idx="4294967295"/>
          </p:nvPr>
        </p:nvSpPr>
        <p:spPr>
          <a:xfrm>
            <a:off x="1371600" y="717550"/>
            <a:ext cx="7772400" cy="1101725"/>
          </a:xfrm>
        </p:spPr>
        <p:txBody>
          <a:bodyPr/>
          <a:lstStyle/>
          <a:p>
            <a:pPr eaLnBrk="1" hangingPunct="1"/>
            <a:r>
              <a:rPr lang="zh-CN" altLang="en-US" sz="4050" b="1" dirty="0"/>
              <a:t>计算机网络原理</a:t>
            </a:r>
            <a:endParaRPr lang="zh-CN" altLang="en-US" sz="4050" b="1" dirty="0">
              <a:ea typeface="楷体_GB2312"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p:cNvSpPr>
            <a:spLocks noGrp="1" noChangeArrowheads="1"/>
          </p:cNvSpPr>
          <p:nvPr>
            <p:ph idx="1"/>
          </p:nvPr>
        </p:nvSpPr>
        <p:spPr>
          <a:xfrm>
            <a:off x="1647265" y="1157428"/>
            <a:ext cx="6104964" cy="2828644"/>
          </a:xfrm>
        </p:spPr>
        <p:txBody>
          <a:bodyPr>
            <a:normAutofit fontScale="92500"/>
          </a:bodyPr>
          <a:lstStyle/>
          <a:p>
            <a:pPr marL="0" indent="0" algn="just">
              <a:buNone/>
            </a:pPr>
            <a:r>
              <a:rPr lang="zh-CN" altLang="en-US" sz="2800" dirty="0"/>
              <a:t>中国互联网络信息中心（CNNIC）在京发布第</a:t>
            </a:r>
            <a:r>
              <a:rPr lang="en-US" altLang="zh-CN" sz="2800" dirty="0"/>
              <a:t>43</a:t>
            </a:r>
            <a:r>
              <a:rPr lang="zh-CN" altLang="en-US" sz="2800" dirty="0"/>
              <a:t>次《中国互联网络发展状况统计报告》。</a:t>
            </a:r>
            <a:endParaRPr lang="zh-CN" altLang="en-US" sz="2800" dirty="0"/>
          </a:p>
          <a:p>
            <a:pPr marL="0" indent="0" algn="just">
              <a:buNone/>
            </a:pPr>
            <a:r>
              <a:rPr lang="zh-CN" altLang="en-US" sz="2800" dirty="0"/>
              <a:t>《报告》显示，截至201</a:t>
            </a:r>
            <a:r>
              <a:rPr lang="en-US" altLang="zh-CN" sz="2800" dirty="0"/>
              <a:t>8</a:t>
            </a:r>
            <a:r>
              <a:rPr lang="zh-CN" altLang="en-US" sz="2800" dirty="0"/>
              <a:t>年12月，中国网民规模达</a:t>
            </a:r>
            <a:r>
              <a:rPr lang="en-US" altLang="zh-CN" sz="2800" dirty="0"/>
              <a:t>8</a:t>
            </a:r>
            <a:r>
              <a:rPr lang="zh-CN" altLang="en-US" sz="2800" dirty="0"/>
              <a:t>.</a:t>
            </a:r>
            <a:r>
              <a:rPr lang="en-US" altLang="zh-CN" sz="2800" dirty="0"/>
              <a:t>29</a:t>
            </a:r>
            <a:r>
              <a:rPr lang="zh-CN" altLang="en-US" sz="2800" dirty="0"/>
              <a:t>亿，普及率达到5</a:t>
            </a:r>
            <a:r>
              <a:rPr lang="en-US" altLang="zh-CN" sz="2800" dirty="0"/>
              <a:t>9</a:t>
            </a:r>
            <a:r>
              <a:rPr lang="zh-CN" altLang="en-US" sz="2800" dirty="0"/>
              <a:t>.</a:t>
            </a:r>
            <a:r>
              <a:rPr lang="en-US" altLang="zh-CN" sz="2800" dirty="0"/>
              <a:t>6</a:t>
            </a:r>
            <a:r>
              <a:rPr lang="zh-CN" altLang="en-US" sz="2800" dirty="0"/>
              <a:t>%。</a:t>
            </a:r>
            <a:endParaRPr lang="zh-CN" altLang="en-US"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按照网络的作用范围进行分类</a:t>
            </a:r>
            <a:endParaRPr lang="zh-CN" altLang="en-US" sz="2000" b="1" dirty="0">
              <a:latin typeface="微软雅黑" panose="020B0503020204020204" pitchFamily="34" charset="-122"/>
              <a:ea typeface="微软雅黑" panose="020B0503020204020204" pitchFamily="34" charset="-122"/>
            </a:endParaRP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广域网 </a:t>
            </a:r>
            <a:r>
              <a:rPr lang="en-US" altLang="zh-CN" b="1" dirty="0">
                <a:solidFill>
                  <a:srgbClr val="0000FF"/>
                </a:solidFill>
                <a:latin typeface="微软雅黑" panose="020B0503020204020204" pitchFamily="34" charset="-122"/>
                <a:ea typeface="微软雅黑" panose="020B0503020204020204" pitchFamily="34" charset="-122"/>
              </a:rPr>
              <a:t>WAN </a:t>
            </a:r>
            <a:r>
              <a:rPr lang="en-US" altLang="zh-CN" b="1" dirty="0">
                <a:latin typeface="微软雅黑" panose="020B0503020204020204" pitchFamily="34" charset="-122"/>
                <a:ea typeface="微软雅黑" panose="020B0503020204020204" pitchFamily="34" charset="-122"/>
              </a:rPr>
              <a:t>(Wide Area Network)</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作用范围通常为几十到几千公里</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城域网 </a:t>
            </a:r>
            <a:r>
              <a:rPr lang="en-US" altLang="zh-CN" b="1" dirty="0">
                <a:solidFill>
                  <a:srgbClr val="0000FF"/>
                </a:solidFill>
                <a:latin typeface="微软雅黑" panose="020B0503020204020204" pitchFamily="34" charset="-122"/>
                <a:ea typeface="微软雅黑" panose="020B0503020204020204" pitchFamily="34" charset="-122"/>
              </a:rPr>
              <a:t>MAN </a:t>
            </a:r>
            <a:r>
              <a:rPr lang="en-US" altLang="zh-CN" b="1" dirty="0">
                <a:latin typeface="微软雅黑" panose="020B0503020204020204" pitchFamily="34" charset="-122"/>
                <a:ea typeface="微软雅黑" panose="020B0503020204020204" pitchFamily="34" charset="-122"/>
              </a:rPr>
              <a:t>(Metropolitan Area Network)</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作用距离约为</a:t>
            </a:r>
            <a:r>
              <a:rPr lang="en-US" altLang="zh-CN" b="1" dirty="0">
                <a:latin typeface="微软雅黑" panose="020B0503020204020204" pitchFamily="34" charset="-122"/>
                <a:ea typeface="微软雅黑" panose="020B0503020204020204" pitchFamily="34" charset="-122"/>
              </a:rPr>
              <a:t> 5~50 </a:t>
            </a:r>
            <a:r>
              <a:rPr lang="zh-CN" altLang="en-US" b="1" dirty="0">
                <a:latin typeface="微软雅黑" panose="020B0503020204020204" pitchFamily="34" charset="-122"/>
                <a:ea typeface="微软雅黑" panose="020B0503020204020204" pitchFamily="34" charset="-122"/>
              </a:rPr>
              <a:t>公里。</a:t>
            </a:r>
            <a:endParaRPr lang="en-US" altLang="zh-CN"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局域网 </a:t>
            </a:r>
            <a:r>
              <a:rPr lang="en-US" altLang="zh-CN" b="1" dirty="0">
                <a:solidFill>
                  <a:srgbClr val="0000FF"/>
                </a:solidFill>
                <a:latin typeface="微软雅黑" panose="020B0503020204020204" pitchFamily="34" charset="-122"/>
                <a:ea typeface="微软雅黑" panose="020B0503020204020204" pitchFamily="34" charset="-122"/>
              </a:rPr>
              <a:t>LAN </a:t>
            </a:r>
            <a:r>
              <a:rPr lang="en-US" altLang="zh-CN" b="1" dirty="0">
                <a:latin typeface="微软雅黑" panose="020B0503020204020204" pitchFamily="34" charset="-122"/>
                <a:ea typeface="微软雅黑" panose="020B0503020204020204" pitchFamily="34" charset="-122"/>
              </a:rPr>
              <a:t>(Local Area Network) </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局限在较小的范围（如</a:t>
            </a:r>
            <a:r>
              <a:rPr lang="en-US" altLang="zh-CN" b="1" dirty="0">
                <a:latin typeface="微软雅黑" panose="020B0503020204020204" pitchFamily="34" charset="-122"/>
                <a:ea typeface="微软雅黑" panose="020B0503020204020204" pitchFamily="34" charset="-122"/>
              </a:rPr>
              <a:t> 1 </a:t>
            </a:r>
            <a:r>
              <a:rPr lang="zh-CN" altLang="en-US" b="1" dirty="0">
                <a:latin typeface="微软雅黑" panose="020B0503020204020204" pitchFamily="34" charset="-122"/>
                <a:ea typeface="微软雅黑" panose="020B0503020204020204" pitchFamily="34" charset="-122"/>
              </a:rPr>
              <a:t>公里</a:t>
            </a:r>
            <a:r>
              <a:rPr lang="zh-CN" altLang="zh-CN" b="1" dirty="0">
                <a:latin typeface="微软雅黑" panose="020B0503020204020204" pitchFamily="34" charset="-122"/>
                <a:ea typeface="微软雅黑" panose="020B0503020204020204" pitchFamily="34" charset="-122"/>
              </a:rPr>
              <a:t>左右）</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个人区域网 </a:t>
            </a:r>
            <a:r>
              <a:rPr lang="en-US" altLang="zh-CN" b="1" dirty="0">
                <a:solidFill>
                  <a:srgbClr val="0000FF"/>
                </a:solidFill>
                <a:latin typeface="微软雅黑" panose="020B0503020204020204" pitchFamily="34" charset="-122"/>
                <a:ea typeface="微软雅黑" panose="020B0503020204020204" pitchFamily="34" charset="-122"/>
              </a:rPr>
              <a:t>PAN </a:t>
            </a:r>
            <a:r>
              <a:rPr lang="en-US" altLang="zh-CN" b="1" dirty="0">
                <a:latin typeface="微软雅黑" panose="020B0503020204020204" pitchFamily="34" charset="-122"/>
                <a:ea typeface="微软雅黑" panose="020B0503020204020204" pitchFamily="34" charset="-122"/>
              </a:rPr>
              <a:t>(Personal Area Network) </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范围很小，大约在</a:t>
            </a:r>
            <a:r>
              <a:rPr lang="en-US" altLang="zh-CN" b="1" dirty="0">
                <a:latin typeface="微软雅黑" panose="020B0503020204020204" pitchFamily="34" charset="-122"/>
                <a:ea typeface="微软雅黑" panose="020B0503020204020204" pitchFamily="34" charset="-122"/>
              </a:rPr>
              <a:t> 10 </a:t>
            </a:r>
            <a:r>
              <a:rPr lang="zh-CN" altLang="en-US" b="1" dirty="0">
                <a:latin typeface="微软雅黑" panose="020B0503020204020204" pitchFamily="34" charset="-122"/>
                <a:ea typeface="微软雅黑" panose="020B0503020204020204" pitchFamily="34" charset="-122"/>
              </a:rPr>
              <a:t>米</a:t>
            </a:r>
            <a:r>
              <a:rPr lang="zh-CN" altLang="zh-CN" b="1" dirty="0">
                <a:latin typeface="微软雅黑" panose="020B0503020204020204" pitchFamily="34" charset="-122"/>
                <a:ea typeface="微软雅黑" panose="020B0503020204020204" pitchFamily="34" charset="-122"/>
              </a:rPr>
              <a:t>左右</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anose="020B0503020204020204" pitchFamily="34" charset="-122"/>
                <a:ea typeface="微软雅黑" panose="020B0503020204020204" pitchFamily="34" charset="-122"/>
              </a:rPr>
              <a:t>若中央处理机之间的距离非常近（如仅 </a:t>
            </a:r>
            <a:r>
              <a:rPr lang="en-US" altLang="zh-CN" sz="1900" b="1" dirty="0">
                <a:solidFill>
                  <a:schemeClr val="bg1"/>
                </a:solidFill>
                <a:latin typeface="微软雅黑" panose="020B0503020204020204" pitchFamily="34" charset="-122"/>
                <a:ea typeface="微软雅黑" panose="020B0503020204020204" pitchFamily="34" charset="-122"/>
              </a:rPr>
              <a:t>1 </a:t>
            </a:r>
            <a:r>
              <a:rPr lang="zh-CN" altLang="en-US" sz="1900" b="1" dirty="0">
                <a:solidFill>
                  <a:schemeClr val="bg1"/>
                </a:solidFill>
                <a:latin typeface="微软雅黑" panose="020B0503020204020204" pitchFamily="34" charset="-122"/>
                <a:ea typeface="微软雅黑" panose="020B0503020204020204" pitchFamily="34" charset="-122"/>
              </a:rPr>
              <a:t>米的数量级甚至更小些），则一般就称之为</a:t>
            </a:r>
            <a:r>
              <a:rPr lang="zh-CN" altLang="en-US" sz="1900" b="1" dirty="0">
                <a:solidFill>
                  <a:srgbClr val="FF9900"/>
                </a:solidFill>
                <a:latin typeface="微软雅黑" panose="020B0503020204020204" pitchFamily="34" charset="-122"/>
                <a:ea typeface="微软雅黑" panose="020B0503020204020204" pitchFamily="34" charset="-122"/>
              </a:rPr>
              <a:t>多处理机系统</a:t>
            </a:r>
            <a:r>
              <a:rPr lang="zh-CN" altLang="en-US" sz="1900" b="1" dirty="0">
                <a:solidFill>
                  <a:schemeClr val="bg1"/>
                </a:solidFill>
                <a:latin typeface="微软雅黑" panose="020B0503020204020204" pitchFamily="34" charset="-122"/>
                <a:ea typeface="微软雅黑" panose="020B0503020204020204" pitchFamily="34" charset="-122"/>
              </a:rPr>
              <a:t>，而不称它为计算机网络。 </a:t>
            </a:r>
            <a:endParaRPr lang="zh-CN" altLang="en-US" sz="1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按照</a:t>
            </a:r>
            <a:r>
              <a:rPr lang="zh-CN" altLang="zh-CN" sz="2000" b="1" dirty="0">
                <a:latin typeface="微软雅黑" panose="020B0503020204020204" pitchFamily="34" charset="-122"/>
                <a:ea typeface="微软雅黑" panose="020B0503020204020204" pitchFamily="34" charset="-122"/>
              </a:rPr>
              <a:t>网络的使用者进行分类</a:t>
            </a:r>
            <a:endParaRPr lang="zh-CN" altLang="en-US" sz="2000" b="1" dirty="0">
              <a:latin typeface="微软雅黑" panose="020B0503020204020204" pitchFamily="34" charset="-122"/>
              <a:ea typeface="微软雅黑" panose="020B0503020204020204"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公用网</a:t>
            </a:r>
            <a:r>
              <a:rPr lang="zh-CN" altLang="en-US" sz="2000" b="1" dirty="0">
                <a:solidFill>
                  <a:srgbClr val="0066CC"/>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(public network) </a:t>
            </a:r>
            <a:endParaRPr lang="en-US" altLang="zh-CN" sz="2000" b="1" dirty="0">
              <a:latin typeface="微软雅黑" panose="020B0503020204020204" pitchFamily="34" charset="-122"/>
              <a:ea typeface="微软雅黑" panose="020B0503020204020204" pitchFamily="34" charset="-122"/>
            </a:endParaRPr>
          </a:p>
          <a:p>
            <a:pPr marL="268605" lvl="1">
              <a:lnSpc>
                <a:spcPts val="3300"/>
              </a:lnSpc>
              <a:buClr>
                <a:srgbClr val="85D1F7"/>
              </a:buClr>
            </a:pPr>
            <a:r>
              <a:rPr lang="zh-CN" altLang="en-US" sz="2000" b="1" dirty="0">
                <a:latin typeface="微软雅黑" panose="020B0503020204020204" pitchFamily="34" charset="-122"/>
                <a:ea typeface="微软雅黑" panose="020B0503020204020204" pitchFamily="34" charset="-122"/>
              </a:rPr>
              <a:t>按</a:t>
            </a:r>
            <a:r>
              <a:rPr lang="zh-CN" altLang="zh-CN" sz="2000" b="1" dirty="0">
                <a:latin typeface="微软雅黑" panose="020B0503020204020204" pitchFamily="34" charset="-122"/>
                <a:ea typeface="微软雅黑" panose="020B0503020204020204" pitchFamily="34" charset="-122"/>
              </a:rPr>
              <a:t>规定交纳费用的人都可以</a:t>
            </a:r>
            <a:r>
              <a:rPr lang="zh-CN" altLang="en-US" sz="2000" b="1" dirty="0">
                <a:latin typeface="微软雅黑" panose="020B0503020204020204" pitchFamily="34" charset="-122"/>
                <a:ea typeface="微软雅黑" panose="020B0503020204020204" pitchFamily="34" charset="-122"/>
              </a:rPr>
              <a:t>使用的</a:t>
            </a:r>
            <a:r>
              <a:rPr lang="zh-CN" altLang="zh-CN" sz="2000" b="1" dirty="0">
                <a:latin typeface="微软雅黑" panose="020B0503020204020204" pitchFamily="34" charset="-122"/>
                <a:ea typeface="微软雅黑" panose="020B0503020204020204" pitchFamily="34" charset="-122"/>
              </a:rPr>
              <a:t>网络。因此也可称为公众网。</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专用网</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(private network) </a:t>
            </a:r>
            <a:endParaRPr lang="en-US" altLang="zh-CN" sz="2000" b="1" dirty="0">
              <a:latin typeface="微软雅黑" panose="020B0503020204020204" pitchFamily="34" charset="-122"/>
              <a:ea typeface="微软雅黑" panose="020B0503020204020204" pitchFamily="34" charset="-122"/>
            </a:endParaRPr>
          </a:p>
          <a:p>
            <a:pPr marL="268605" lvl="1">
              <a:lnSpc>
                <a:spcPts val="3300"/>
              </a:lnSpc>
              <a:buClr>
                <a:srgbClr val="85D1F7"/>
              </a:buClr>
            </a:pPr>
            <a:r>
              <a:rPr lang="zh-CN" altLang="zh-CN" sz="2000" b="1" dirty="0">
                <a:latin typeface="微软雅黑" panose="020B0503020204020204" pitchFamily="34" charset="-122"/>
                <a:ea typeface="微软雅黑" panose="020B0503020204020204" pitchFamily="34" charset="-122"/>
              </a:rPr>
              <a:t>为特殊业务工作的需要而建造的网络</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3. </a:t>
            </a:r>
            <a:r>
              <a:rPr lang="zh-CN" altLang="zh-CN" sz="2000" b="1" dirty="0">
                <a:latin typeface="微软雅黑" panose="020B0503020204020204" pitchFamily="34" charset="-122"/>
                <a:ea typeface="微软雅黑" panose="020B0503020204020204" pitchFamily="34" charset="-122"/>
              </a:rPr>
              <a:t>用来把用户接入到互联网的</a:t>
            </a:r>
            <a:r>
              <a:rPr lang="zh-CN" altLang="en-US" sz="2000" b="1" dirty="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接入网 </a:t>
            </a:r>
            <a:r>
              <a:rPr lang="en-US" altLang="zh-CN" sz="2000" b="1" dirty="0">
                <a:solidFill>
                  <a:srgbClr val="0000FF"/>
                </a:solidFill>
                <a:latin typeface="微软雅黑" panose="020B0503020204020204" pitchFamily="34" charset="-122"/>
                <a:ea typeface="微软雅黑" panose="020B0503020204020204" pitchFamily="34" charset="-122"/>
              </a:rPr>
              <a:t>AN </a:t>
            </a:r>
            <a:r>
              <a:rPr lang="en-US" altLang="zh-CN" sz="2000" b="1" dirty="0">
                <a:latin typeface="微软雅黑" panose="020B0503020204020204" pitchFamily="34" charset="-122"/>
                <a:ea typeface="微软雅黑" panose="020B0503020204020204" pitchFamily="34" charset="-122"/>
              </a:rPr>
              <a:t>(Access Network)</a:t>
            </a:r>
            <a:r>
              <a:rPr lang="zh-CN" altLang="en-US" sz="2000" b="1" dirty="0">
                <a:latin typeface="微软雅黑" panose="020B0503020204020204" pitchFamily="34" charset="-122"/>
                <a:ea typeface="微软雅黑" panose="020B0503020204020204" pitchFamily="34" charset="-122"/>
              </a:rPr>
              <a:t>，它又称为本地接入网或居民接入网。</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接入网</a:t>
            </a:r>
            <a:r>
              <a:rPr lang="zh-CN" altLang="en-US" sz="2000" b="1" dirty="0">
                <a:latin typeface="微软雅黑" panose="020B0503020204020204" pitchFamily="34" charset="-122"/>
                <a:ea typeface="微软雅黑" panose="020B0503020204020204" pitchFamily="34" charset="-122"/>
              </a:rPr>
              <a:t>是</a:t>
            </a:r>
            <a:r>
              <a:rPr lang="zh-CN" altLang="zh-CN" sz="2000" b="1" dirty="0">
                <a:latin typeface="微软雅黑" panose="020B0503020204020204" pitchFamily="34" charset="-122"/>
                <a:ea typeface="微软雅黑" panose="020B0503020204020204" pitchFamily="34" charset="-122"/>
              </a:rPr>
              <a:t>一类比较特殊的计算机网络</a:t>
            </a:r>
            <a:r>
              <a:rPr lang="zh-CN" altLang="en-US" sz="2000" b="1" dirty="0">
                <a:latin typeface="微软雅黑" panose="020B0503020204020204" pitchFamily="34" charset="-122"/>
                <a:ea typeface="微软雅黑" panose="020B0503020204020204" pitchFamily="34" charset="-122"/>
              </a:rPr>
              <a:t>，用于将用户接入互联网。</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接入网本身既不属于互联网的核心部分，也不属于互联网的边缘部分。</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接入网是从某个用户端系统到互联网中的</a:t>
            </a:r>
            <a:r>
              <a:rPr lang="zh-CN" altLang="zh-CN" sz="2000" b="1" dirty="0">
                <a:solidFill>
                  <a:srgbClr val="CC00CC"/>
                </a:solidFill>
                <a:latin typeface="微软雅黑" panose="020B0503020204020204" pitchFamily="34" charset="-122"/>
                <a:ea typeface="微软雅黑" panose="020B0503020204020204" pitchFamily="34" charset="-122"/>
              </a:rPr>
              <a:t>第一个</a:t>
            </a:r>
            <a:r>
              <a:rPr lang="zh-CN" altLang="zh-CN" sz="2000" b="1" dirty="0">
                <a:solidFill>
                  <a:srgbClr val="0000FF"/>
                </a:solidFill>
                <a:latin typeface="微软雅黑" panose="020B0503020204020204" pitchFamily="34" charset="-122"/>
                <a:ea typeface="微软雅黑" panose="020B0503020204020204" pitchFamily="34" charset="-122"/>
              </a:rPr>
              <a:t>路由器（也称为边缘路由器）之间的一种网络。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从覆盖的范围看，很多接入网还是属于局域网。</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从作用上看，接入网只是起到让用户能够与互联网连接的“桥梁”作用。</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1.6</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endParaRPr lang="zh-CN" altLang="zh-CN" sz="2000" b="1">
              <a:solidFill>
                <a:schemeClr val="bg1"/>
              </a:solidFill>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1.6.1  </a:t>
            </a:r>
            <a:r>
              <a:rPr lang="zh-CN" altLang="en-US" sz="2400" b="1" dirty="0">
                <a:solidFill>
                  <a:schemeClr val="bg1"/>
                </a:solidFill>
                <a:latin typeface="微软雅黑" panose="020B0503020204020204" pitchFamily="34" charset="-122"/>
                <a:ea typeface="微软雅黑" panose="020B0503020204020204" pitchFamily="34" charset="-122"/>
              </a:rPr>
              <a:t>计算机网络的性能指标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anose="020B0503020204020204" pitchFamily="34" charset="-122"/>
                <a:ea typeface="微软雅黑" panose="020B0503020204020204" pitchFamily="34" charset="-122"/>
              </a:rPr>
              <a:t>计算机网络的性能一般是指它的几个重要的性能指标</a:t>
            </a:r>
            <a:r>
              <a:rPr lang="zh-CN" altLang="en-US" sz="2000" b="1" dirty="0">
                <a:latin typeface="微软雅黑" panose="020B0503020204020204" pitchFamily="34" charset="-122"/>
                <a:ea typeface="微软雅黑" panose="020B0503020204020204" pitchFamily="34" charset="-122"/>
              </a:rPr>
              <a:t>，主要包括：</a:t>
            </a:r>
            <a:endParaRPr lang="en-US" altLang="zh-CN" sz="2000" b="1" dirty="0">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605" lvl="1" indent="-268605">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速率</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带宽</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吞吐率</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时延</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时延带宽积</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往返时间 </a:t>
            </a:r>
            <a:r>
              <a:rPr lang="en-US" altLang="zh-CN" sz="2000" b="1" dirty="0">
                <a:latin typeface="微软雅黑" panose="020B0503020204020204" pitchFamily="34" charset="-122"/>
                <a:ea typeface="微软雅黑" panose="020B0503020204020204" pitchFamily="34" charset="-122"/>
              </a:rPr>
              <a:t>RTT</a:t>
            </a:r>
            <a:endParaRPr lang="en-US" altLang="zh-CN" sz="2000" b="1" dirty="0">
              <a:latin typeface="微软雅黑" panose="020B0503020204020204" pitchFamily="34" charset="-122"/>
              <a:ea typeface="微软雅黑" panose="020B0503020204020204" pitchFamily="34" charset="-122"/>
            </a:endParaRPr>
          </a:p>
          <a:p>
            <a:pPr marL="268605" lvl="1"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利用率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速率</a:t>
            </a:r>
            <a:endParaRPr lang="zh-CN" altLang="en-US" sz="2000" b="1" dirty="0">
              <a:latin typeface="微软雅黑" panose="020B0503020204020204" pitchFamily="34" charset="-122"/>
              <a:ea typeface="微软雅黑" panose="020B0503020204020204" pitchFamily="34" charset="-122"/>
            </a:endParaRP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比特（</a:t>
            </a:r>
            <a:r>
              <a:rPr lang="en-US" altLang="zh-CN" sz="1900" b="1" dirty="0">
                <a:latin typeface="微软雅黑" panose="020B0503020204020204" pitchFamily="34" charset="-122"/>
                <a:ea typeface="微软雅黑" panose="020B0503020204020204" pitchFamily="34" charset="-122"/>
              </a:rPr>
              <a:t>bit</a:t>
            </a:r>
            <a:r>
              <a:rPr lang="zh-CN" altLang="en-US" sz="1900" b="1" dirty="0">
                <a:latin typeface="微软雅黑" panose="020B0503020204020204" pitchFamily="34" charset="-122"/>
                <a:ea typeface="微软雅黑" panose="020B0503020204020204" pitchFamily="34" charset="-122"/>
              </a:rPr>
              <a:t>）是计算机中数据量的单位，也是信息论中使用的信息量的单位。</a:t>
            </a:r>
            <a:endParaRPr lang="zh-CN" altLang="en-US" sz="19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比特（</a:t>
            </a:r>
            <a:r>
              <a:rPr lang="en-US" altLang="zh-CN" sz="1900" b="1" dirty="0">
                <a:latin typeface="微软雅黑" panose="020B0503020204020204" pitchFamily="34" charset="-122"/>
                <a:ea typeface="微软雅黑" panose="020B0503020204020204" pitchFamily="34" charset="-122"/>
              </a:rPr>
              <a:t>bit</a:t>
            </a:r>
            <a:r>
              <a:rPr lang="zh-CN" altLang="en-US" sz="1900" b="1" dirty="0">
                <a:latin typeface="微软雅黑" panose="020B0503020204020204" pitchFamily="34" charset="-122"/>
                <a:ea typeface="微软雅黑" panose="020B0503020204020204" pitchFamily="34" charset="-122"/>
              </a:rPr>
              <a:t>）来源于 </a:t>
            </a:r>
            <a:r>
              <a:rPr lang="en-US" altLang="zh-CN" sz="1900" b="1" dirty="0">
                <a:latin typeface="微软雅黑" panose="020B0503020204020204" pitchFamily="34" charset="-122"/>
                <a:ea typeface="微软雅黑" panose="020B0503020204020204" pitchFamily="34" charset="-122"/>
              </a:rPr>
              <a:t>binary digit</a:t>
            </a:r>
            <a:r>
              <a:rPr lang="zh-CN" altLang="en-US" sz="1900" b="1" dirty="0">
                <a:latin typeface="微软雅黑" panose="020B0503020204020204" pitchFamily="34" charset="-122"/>
                <a:ea typeface="微软雅黑" panose="020B0503020204020204" pitchFamily="34" charset="-122"/>
              </a:rPr>
              <a:t>，意思是一个“二进制数字”，因此一个比特就是二进制数字中的一个 </a:t>
            </a:r>
            <a:r>
              <a:rPr lang="en-US" altLang="zh-CN" sz="1900" b="1" dirty="0">
                <a:latin typeface="微软雅黑" panose="020B0503020204020204" pitchFamily="34" charset="-122"/>
                <a:ea typeface="微软雅黑" panose="020B0503020204020204" pitchFamily="34" charset="-122"/>
              </a:rPr>
              <a:t>1 </a:t>
            </a:r>
            <a:r>
              <a:rPr lang="zh-CN" altLang="en-US" sz="1900" b="1" dirty="0">
                <a:latin typeface="微软雅黑" panose="020B0503020204020204" pitchFamily="34" charset="-122"/>
                <a:ea typeface="微软雅黑" panose="020B0503020204020204" pitchFamily="34" charset="-122"/>
              </a:rPr>
              <a:t>或 </a:t>
            </a:r>
            <a:r>
              <a:rPr lang="en-US" altLang="zh-CN" sz="1900" b="1" dirty="0">
                <a:latin typeface="微软雅黑" panose="020B0503020204020204" pitchFamily="34" charset="-122"/>
                <a:ea typeface="微软雅黑" panose="020B0503020204020204" pitchFamily="34" charset="-122"/>
              </a:rPr>
              <a:t>0</a:t>
            </a:r>
            <a:r>
              <a:rPr lang="zh-CN" altLang="en-US" sz="1900" b="1" dirty="0">
                <a:latin typeface="微软雅黑" panose="020B0503020204020204" pitchFamily="34" charset="-122"/>
                <a:ea typeface="微软雅黑" panose="020B0503020204020204" pitchFamily="34" charset="-122"/>
              </a:rPr>
              <a:t>。</a:t>
            </a:r>
            <a:endParaRPr lang="en-US" altLang="zh-CN" sz="19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buFont typeface="Wingdings" panose="05000000000000000000" pitchFamily="2" charset="2"/>
              <a:buChar char="l"/>
            </a:pPr>
            <a:r>
              <a:rPr lang="zh-CN" altLang="zh-CN" sz="1900" b="1" dirty="0">
                <a:latin typeface="微软雅黑" panose="020B0503020204020204" pitchFamily="34" charset="-122"/>
                <a:ea typeface="微软雅黑" panose="020B0503020204020204" pitchFamily="34" charset="-122"/>
              </a:rPr>
              <a:t>速率是计算机网络中最重要的一个性能指标</a:t>
            </a:r>
            <a:r>
              <a:rPr lang="zh-CN" altLang="en-US" sz="1900" b="1" dirty="0">
                <a:latin typeface="微软雅黑" panose="020B0503020204020204" pitchFamily="34" charset="-122"/>
                <a:ea typeface="微软雅黑" panose="020B0503020204020204" pitchFamily="34" charset="-122"/>
              </a:rPr>
              <a:t>，</a:t>
            </a:r>
            <a:r>
              <a:rPr lang="zh-CN" altLang="zh-CN" sz="1900" b="1" dirty="0">
                <a:latin typeface="微软雅黑" panose="020B0503020204020204" pitchFamily="34" charset="-122"/>
                <a:ea typeface="微软雅黑" panose="020B0503020204020204" pitchFamily="34" charset="-122"/>
              </a:rPr>
              <a:t>指的是</a:t>
            </a:r>
            <a:r>
              <a:rPr lang="zh-CN" altLang="zh-CN" sz="1900" b="1" dirty="0">
                <a:solidFill>
                  <a:srgbClr val="0000FF"/>
                </a:solidFill>
                <a:latin typeface="微软雅黑" panose="020B0503020204020204" pitchFamily="34" charset="-122"/>
                <a:ea typeface="微软雅黑" panose="020B0503020204020204" pitchFamily="34" charset="-122"/>
              </a:rPr>
              <a:t>数据的传送速率</a:t>
            </a:r>
            <a:r>
              <a:rPr lang="zh-CN" altLang="zh-CN" sz="1900" b="1" dirty="0">
                <a:latin typeface="微软雅黑" panose="020B0503020204020204" pitchFamily="34" charset="-122"/>
                <a:ea typeface="微软雅黑" panose="020B0503020204020204" pitchFamily="34" charset="-122"/>
              </a:rPr>
              <a:t>，它也称为</a:t>
            </a:r>
            <a:r>
              <a:rPr lang="zh-CN" altLang="zh-CN" sz="1900" b="1" dirty="0">
                <a:solidFill>
                  <a:srgbClr val="0000FF"/>
                </a:solidFill>
                <a:latin typeface="微软雅黑" panose="020B0503020204020204" pitchFamily="34" charset="-122"/>
                <a:ea typeface="微软雅黑" panose="020B0503020204020204" pitchFamily="34" charset="-122"/>
              </a:rPr>
              <a:t>数据率</a:t>
            </a:r>
            <a:r>
              <a:rPr lang="en-US" altLang="zh-CN" sz="1900" b="1" dirty="0">
                <a:latin typeface="微软雅黑" panose="020B0503020204020204" pitchFamily="34" charset="-122"/>
                <a:ea typeface="微软雅黑" panose="020B0503020204020204" pitchFamily="34" charset="-122"/>
              </a:rPr>
              <a:t> (data rate) </a:t>
            </a:r>
            <a:r>
              <a:rPr lang="zh-CN" altLang="zh-CN" sz="1900" b="1" dirty="0">
                <a:latin typeface="微软雅黑" panose="020B0503020204020204" pitchFamily="34" charset="-122"/>
                <a:ea typeface="微软雅黑" panose="020B0503020204020204" pitchFamily="34" charset="-122"/>
              </a:rPr>
              <a:t>或</a:t>
            </a:r>
            <a:r>
              <a:rPr lang="zh-CN" altLang="zh-CN" sz="1900" b="1" dirty="0">
                <a:solidFill>
                  <a:srgbClr val="0000FF"/>
                </a:solidFill>
                <a:latin typeface="微软雅黑" panose="020B0503020204020204" pitchFamily="34" charset="-122"/>
                <a:ea typeface="微软雅黑" panose="020B0503020204020204" pitchFamily="34" charset="-122"/>
              </a:rPr>
              <a:t>比特率</a:t>
            </a:r>
            <a:r>
              <a:rPr lang="en-US" altLang="zh-CN" sz="1900" b="1" dirty="0">
                <a:latin typeface="微软雅黑" panose="020B0503020204020204" pitchFamily="34" charset="-122"/>
                <a:ea typeface="微软雅黑" panose="020B0503020204020204" pitchFamily="34" charset="-122"/>
              </a:rPr>
              <a:t> (bit rate)</a:t>
            </a:r>
            <a:r>
              <a:rPr lang="zh-CN" altLang="zh-CN" sz="1900" b="1" dirty="0">
                <a:latin typeface="微软雅黑" panose="020B0503020204020204" pitchFamily="34" charset="-122"/>
                <a:ea typeface="微软雅黑" panose="020B0503020204020204" pitchFamily="34" charset="-122"/>
              </a:rPr>
              <a:t>。</a:t>
            </a:r>
            <a:endParaRPr lang="en-US" altLang="zh-CN" sz="19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速率的</a:t>
            </a:r>
            <a:r>
              <a:rPr lang="zh-CN" altLang="en-US" sz="1900" b="1" dirty="0">
                <a:solidFill>
                  <a:srgbClr val="0000FF"/>
                </a:solidFill>
                <a:latin typeface="微软雅黑" panose="020B0503020204020204" pitchFamily="34" charset="-122"/>
                <a:ea typeface="微软雅黑" panose="020B0503020204020204" pitchFamily="34" charset="-122"/>
              </a:rPr>
              <a:t>单位</a:t>
            </a:r>
            <a:r>
              <a:rPr lang="zh-CN" altLang="en-US" sz="1900" b="1" dirty="0">
                <a:latin typeface="微软雅黑" panose="020B0503020204020204" pitchFamily="34" charset="-122"/>
                <a:ea typeface="微软雅黑" panose="020B0503020204020204" pitchFamily="34" charset="-122"/>
              </a:rPr>
              <a:t>是 </a:t>
            </a:r>
            <a:r>
              <a:rPr lang="en-US" altLang="zh-CN" sz="1900" b="1" dirty="0">
                <a:latin typeface="微软雅黑" panose="020B0503020204020204" pitchFamily="34" charset="-122"/>
                <a:ea typeface="微软雅黑" panose="020B0503020204020204" pitchFamily="34" charset="-122"/>
              </a:rPr>
              <a:t>bit/s</a:t>
            </a:r>
            <a:r>
              <a:rPr lang="zh-CN" altLang="en-US" sz="1900" b="1" dirty="0">
                <a:latin typeface="微软雅黑" panose="020B0503020204020204" pitchFamily="34" charset="-122"/>
                <a:ea typeface="微软雅黑" panose="020B0503020204020204" pitchFamily="34" charset="-122"/>
              </a:rPr>
              <a:t>，或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a:t>
            </a:r>
            <a:r>
              <a:rPr lang="en-US" altLang="zh-CN" sz="1900" b="1" dirty="0">
                <a:latin typeface="微软雅黑" panose="020B0503020204020204" pitchFamily="34" charset="-122"/>
                <a:ea typeface="微软雅黑" panose="020B0503020204020204" pitchFamily="34" charset="-122"/>
              </a:rPr>
              <a:t>Mbit/s</a:t>
            </a:r>
            <a:r>
              <a:rPr lang="zh-CN" altLang="en-US" sz="1900" b="1" dirty="0">
                <a:latin typeface="微软雅黑" panose="020B0503020204020204" pitchFamily="34" charset="-122"/>
                <a:ea typeface="微软雅黑" panose="020B0503020204020204" pitchFamily="34" charset="-122"/>
              </a:rPr>
              <a:t>、</a:t>
            </a:r>
            <a:r>
              <a:rPr lang="en-US" altLang="zh-CN" sz="1900" b="1" dirty="0">
                <a:latin typeface="微软雅黑" panose="020B0503020204020204" pitchFamily="34" charset="-122"/>
                <a:ea typeface="微软雅黑" panose="020B0503020204020204" pitchFamily="34" charset="-122"/>
              </a:rPr>
              <a:t> </a:t>
            </a:r>
            <a:r>
              <a:rPr lang="en-US" altLang="zh-CN" sz="1900" b="1" dirty="0" err="1">
                <a:latin typeface="微软雅黑" panose="020B0503020204020204" pitchFamily="34" charset="-122"/>
                <a:ea typeface="微软雅黑" panose="020B0503020204020204" pitchFamily="34" charset="-122"/>
              </a:rPr>
              <a:t>Gbit</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等。</a:t>
            </a:r>
            <a:endParaRPr lang="en-US" altLang="zh-CN" sz="19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pP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例如</a:t>
            </a:r>
            <a:r>
              <a:rPr lang="en-US" altLang="zh-CN" sz="1900" b="1" dirty="0">
                <a:latin typeface="微软雅黑" panose="020B0503020204020204" pitchFamily="34" charset="-122"/>
                <a:ea typeface="微软雅黑" panose="020B0503020204020204" pitchFamily="34" charset="-122"/>
              </a:rPr>
              <a:t>4 </a:t>
            </a:r>
            <a:r>
              <a:rPr lang="en-US" altLang="zh-CN" sz="1900" b="1"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900" b="1" dirty="0">
                <a:latin typeface="微软雅黑" panose="020B0503020204020204" pitchFamily="34" charset="-122"/>
                <a:ea typeface="微软雅黑" panose="020B0503020204020204" pitchFamily="34" charset="-122"/>
              </a:rPr>
              <a:t> 10</a:t>
            </a:r>
            <a:r>
              <a:rPr lang="en-US" altLang="zh-CN" sz="1900" b="1" baseline="30000" dirty="0">
                <a:latin typeface="微软雅黑" panose="020B0503020204020204" pitchFamily="34" charset="-122"/>
                <a:ea typeface="微软雅黑" panose="020B0503020204020204" pitchFamily="34" charset="-122"/>
              </a:rPr>
              <a:t>10  </a:t>
            </a:r>
            <a:r>
              <a:rPr lang="en-US" altLang="zh-CN" sz="1900" b="1" dirty="0">
                <a:latin typeface="微软雅黑" panose="020B0503020204020204" pitchFamily="34" charset="-122"/>
                <a:ea typeface="微软雅黑" panose="020B0503020204020204" pitchFamily="34" charset="-122"/>
              </a:rPr>
              <a:t>bit/s </a:t>
            </a:r>
            <a:r>
              <a:rPr lang="zh-CN" altLang="zh-CN" sz="1900" b="1" dirty="0">
                <a:latin typeface="微软雅黑" panose="020B0503020204020204" pitchFamily="34" charset="-122"/>
                <a:ea typeface="微软雅黑" panose="020B0503020204020204" pitchFamily="34" charset="-122"/>
              </a:rPr>
              <a:t>的数据率就记为</a:t>
            </a:r>
            <a:r>
              <a:rPr lang="en-US" altLang="zh-CN" sz="1900" b="1" dirty="0">
                <a:latin typeface="微软雅黑" panose="020B0503020204020204" pitchFamily="34" charset="-122"/>
                <a:ea typeface="微软雅黑" panose="020B0503020204020204" pitchFamily="34" charset="-122"/>
              </a:rPr>
              <a:t> 40 </a:t>
            </a:r>
            <a:r>
              <a:rPr lang="en-US" altLang="zh-CN" sz="1900" b="1" dirty="0" err="1">
                <a:latin typeface="微软雅黑" panose="020B0503020204020204" pitchFamily="34" charset="-122"/>
                <a:ea typeface="微软雅黑" panose="020B0503020204020204" pitchFamily="34" charset="-122"/>
              </a:rPr>
              <a:t>Gbit</a:t>
            </a:r>
            <a:r>
              <a:rPr lang="en-US" altLang="zh-CN" sz="1900" b="1" dirty="0">
                <a:latin typeface="微软雅黑" panose="020B0503020204020204" pitchFamily="34" charset="-122"/>
                <a:ea typeface="微软雅黑" panose="020B0503020204020204" pitchFamily="34" charset="-122"/>
              </a:rPr>
              <a:t>/s</a:t>
            </a:r>
            <a:r>
              <a:rPr lang="zh-CN" altLang="en-US" sz="1900" b="1" dirty="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a:p>
            <a:pPr marL="285750" indent="-285750">
              <a:lnSpc>
                <a:spcPts val="2900"/>
              </a:lnSpc>
              <a:buClr>
                <a:srgbClr val="0070C0"/>
              </a:buClr>
              <a:buFont typeface="Wingdings" panose="05000000000000000000" pitchFamily="2" charset="2"/>
              <a:buChar char="l"/>
            </a:pPr>
            <a:r>
              <a:rPr lang="zh-CN" altLang="en-US" sz="1900" b="1" dirty="0">
                <a:solidFill>
                  <a:srgbClr val="0000FF"/>
                </a:solidFill>
                <a:latin typeface="微软雅黑" panose="020B0503020204020204" pitchFamily="34" charset="-122"/>
                <a:ea typeface="微软雅黑" panose="020B0503020204020204" pitchFamily="34" charset="-122"/>
              </a:rPr>
              <a:t>速率往往是指额定速率或标称速率，非</a:t>
            </a:r>
            <a:r>
              <a:rPr lang="zh-CN" altLang="zh-CN" sz="1900" b="1" dirty="0">
                <a:solidFill>
                  <a:srgbClr val="0000FF"/>
                </a:solidFill>
                <a:latin typeface="微软雅黑" panose="020B0503020204020204" pitchFamily="34" charset="-122"/>
                <a:ea typeface="微软雅黑" panose="020B0503020204020204" pitchFamily="34" charset="-122"/>
              </a:rPr>
              <a:t>实际运行速率</a:t>
            </a:r>
            <a:r>
              <a:rPr lang="zh-CN" altLang="en-US" sz="1900" b="1" dirty="0">
                <a:solidFill>
                  <a:srgbClr val="0000FF"/>
                </a:solidFill>
                <a:latin typeface="微软雅黑" panose="020B0503020204020204" pitchFamily="34" charset="-122"/>
                <a:ea typeface="微软雅黑" panose="020B0503020204020204" pitchFamily="34" charset="-122"/>
              </a:rPr>
              <a:t>。  </a:t>
            </a:r>
            <a:endParaRPr lang="zh-CN" altLang="en-US" sz="19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anose="020B0503020204020204" pitchFamily="34" charset="-122"/>
                <a:ea typeface="微软雅黑" panose="020B0503020204020204" pitchFamily="34" charset="-122"/>
              </a:rPr>
              <a:t>两种不同意义：</a:t>
            </a:r>
            <a:endParaRPr lang="en-US" altLang="zh-CN" b="1" dirty="0">
              <a:latin typeface="微软雅黑" panose="020B0503020204020204" pitchFamily="34" charset="-122"/>
              <a:ea typeface="微软雅黑" panose="020B0503020204020204" pitchFamily="34" charset="-122"/>
            </a:endParaRPr>
          </a:p>
          <a:p>
            <a:pPr marL="285750" indent="-285750" fontAlgn="auto">
              <a:lnSpc>
                <a:spcPts val="2700"/>
              </a:lnSpc>
              <a:spcBef>
                <a:spcPts val="0"/>
              </a:spcBef>
              <a:spcAft>
                <a:spcPts val="0"/>
              </a:spcAft>
              <a:buClr>
                <a:srgbClr val="0070C0"/>
              </a:buClr>
              <a:buFont typeface="Wingdings" panose="05000000000000000000" pitchFamily="2" charset="2"/>
              <a:buChar char="l"/>
              <a:defRPr/>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带宽”</a:t>
            </a:r>
            <a:r>
              <a:rPr lang="en-US" altLang="zh-CN" b="1" dirty="0">
                <a:latin typeface="微软雅黑" panose="020B0503020204020204" pitchFamily="34" charset="-122"/>
                <a:ea typeface="微软雅黑" panose="020B0503020204020204" pitchFamily="34" charset="-122"/>
              </a:rPr>
              <a:t>(bandwidth) </a:t>
            </a:r>
            <a:r>
              <a:rPr lang="zh-CN" altLang="en-US" b="1" dirty="0">
                <a:latin typeface="微软雅黑" panose="020B0503020204020204" pitchFamily="34" charset="-122"/>
                <a:ea typeface="微软雅黑" panose="020B0503020204020204" pitchFamily="34" charset="-122"/>
              </a:rPr>
              <a:t>本来是指信号具有的</a:t>
            </a:r>
            <a:r>
              <a:rPr lang="zh-CN" altLang="en-US" b="1" dirty="0">
                <a:solidFill>
                  <a:srgbClr val="0000FF"/>
                </a:solidFill>
                <a:latin typeface="微软雅黑" panose="020B0503020204020204" pitchFamily="34" charset="-122"/>
                <a:ea typeface="微软雅黑" panose="020B0503020204020204" pitchFamily="34" charset="-122"/>
              </a:rPr>
              <a:t>频带宽度</a:t>
            </a:r>
            <a:r>
              <a:rPr lang="zh-CN" altLang="en-US" b="1" dirty="0">
                <a:latin typeface="微软雅黑" panose="020B0503020204020204" pitchFamily="34" charset="-122"/>
                <a:ea typeface="微软雅黑" panose="020B0503020204020204" pitchFamily="34" charset="-122"/>
              </a:rPr>
              <a:t>，其单位是赫（或千赫、兆赫、吉赫等）。</a:t>
            </a:r>
            <a:endParaRPr lang="zh-CN" altLang="en-US" b="1" dirty="0">
              <a:latin typeface="微软雅黑" panose="020B0503020204020204" pitchFamily="34" charset="-122"/>
              <a:ea typeface="微软雅黑" panose="020B0503020204020204" pitchFamily="34" charset="-122"/>
            </a:endParaRPr>
          </a:p>
          <a:p>
            <a:pPr marL="285750" indent="-285750" fontAlgn="auto">
              <a:lnSpc>
                <a:spcPts val="2700"/>
              </a:lnSpc>
              <a:spcBef>
                <a:spcPts val="0"/>
              </a:spcBef>
              <a:spcAft>
                <a:spcPts val="0"/>
              </a:spcAft>
              <a:buClr>
                <a:srgbClr val="0070C0"/>
              </a:buClr>
              <a:buFont typeface="Wingdings" panose="05000000000000000000" pitchFamily="2" charset="2"/>
              <a:buChar char="l"/>
              <a:defRPr/>
            </a:pPr>
            <a:r>
              <a:rPr lang="zh-CN" altLang="zh-CN" b="1" dirty="0">
                <a:latin typeface="微软雅黑" panose="020B0503020204020204" pitchFamily="34" charset="-122"/>
                <a:ea typeface="微软雅黑" panose="020B0503020204020204" pitchFamily="34" charset="-122"/>
              </a:rPr>
              <a:t>在计算机网络中，带宽用来表示网络中某通道传送数据的能力</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表示在单位时间内网络中的某信道所能通过的“</a:t>
            </a:r>
            <a:r>
              <a:rPr lang="zh-CN" altLang="zh-CN" b="1" dirty="0">
                <a:solidFill>
                  <a:srgbClr val="0000FF"/>
                </a:solidFill>
                <a:latin typeface="微软雅黑" panose="020B0503020204020204" pitchFamily="34" charset="-122"/>
                <a:ea typeface="微软雅黑" panose="020B0503020204020204" pitchFamily="34" charset="-122"/>
              </a:rPr>
              <a:t>最高数据率</a:t>
            </a:r>
            <a:r>
              <a:rPr lang="zh-CN"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单位是 </a:t>
            </a:r>
            <a:r>
              <a:rPr lang="en-US" altLang="zh-CN" b="1" dirty="0">
                <a:latin typeface="微软雅黑" panose="020B0503020204020204" pitchFamily="34" charset="-122"/>
                <a:ea typeface="微软雅黑" panose="020B0503020204020204" pitchFamily="34" charset="-122"/>
              </a:rPr>
              <a:t>bit/s</a:t>
            </a:r>
            <a:r>
              <a:rPr lang="zh-CN" altLang="en-US" b="1" dirty="0">
                <a:latin typeface="微软雅黑" panose="020B0503020204020204" pitchFamily="34" charset="-122"/>
                <a:ea typeface="微软雅黑" panose="020B0503020204020204" pitchFamily="34" charset="-122"/>
              </a:rPr>
              <a:t>，即</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“比特每秒”。    </a:t>
            </a:r>
            <a:endParaRPr lang="zh-CN" altLang="en-US"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anose="020B0503020204020204" pitchFamily="34" charset="-122"/>
                <a:ea typeface="微软雅黑" panose="020B0503020204020204" pitchFamily="34" charset="-122"/>
              </a:rPr>
              <a:t>在“带宽”的上述两种表述中，前者为</a:t>
            </a:r>
            <a:r>
              <a:rPr lang="zh-CN" altLang="zh-CN" b="1" dirty="0">
                <a:solidFill>
                  <a:srgbClr val="FFFF00"/>
                </a:solidFill>
                <a:latin typeface="微软雅黑" panose="020B0503020204020204" pitchFamily="34" charset="-122"/>
                <a:ea typeface="微软雅黑" panose="020B0503020204020204" pitchFamily="34" charset="-122"/>
              </a:rPr>
              <a:t>频域</a:t>
            </a:r>
            <a:r>
              <a:rPr lang="zh-CN" altLang="zh-CN" b="1" dirty="0">
                <a:solidFill>
                  <a:schemeClr val="bg1"/>
                </a:solidFill>
                <a:latin typeface="微软雅黑" panose="020B0503020204020204" pitchFamily="34" charset="-122"/>
                <a:ea typeface="微软雅黑" panose="020B0503020204020204" pitchFamily="34" charset="-122"/>
              </a:rPr>
              <a:t>称谓，而后者为</a:t>
            </a:r>
            <a:r>
              <a:rPr lang="zh-CN" altLang="zh-CN" b="1" dirty="0">
                <a:solidFill>
                  <a:srgbClr val="FFFF00"/>
                </a:solidFill>
                <a:latin typeface="微软雅黑" panose="020B0503020204020204" pitchFamily="34" charset="-122"/>
                <a:ea typeface="微软雅黑" panose="020B0503020204020204" pitchFamily="34" charset="-122"/>
              </a:rPr>
              <a:t>时域</a:t>
            </a:r>
            <a:r>
              <a:rPr lang="zh-CN" altLang="zh-CN" b="1" dirty="0">
                <a:solidFill>
                  <a:schemeClr val="bg1"/>
                </a:solidFill>
                <a:latin typeface="微软雅黑" panose="020B0503020204020204" pitchFamily="34" charset="-122"/>
                <a:ea typeface="微软雅黑" panose="020B0503020204020204" pitchFamily="34" charset="-122"/>
              </a:rPr>
              <a:t>称谓，其本质是相同的。也就是说，一条通信链路的“带宽”越宽，其所能传输的“最高数据率”也越高。</a:t>
            </a:r>
            <a:endParaRPr lang="zh-CN" altLang="zh-CN"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数字信号流随时间的变化</a:t>
            </a:r>
            <a:endParaRPr lang="zh-CN" altLang="en-US" sz="2000" b="1">
              <a:solidFill>
                <a:schemeClr val="bg1"/>
              </a:solidFill>
              <a:ea typeface="微软雅黑" panose="020B0503020204020204" pitchFamily="34" charset="-122"/>
            </a:endParaRP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anose="020B0503020204020204" pitchFamily="34" charset="-122"/>
                <a:ea typeface="微软雅黑" panose="020B0503020204020204" pitchFamily="34" charset="-122"/>
              </a:rPr>
              <a:t>在</a:t>
            </a:r>
            <a:r>
              <a:rPr lang="zh-CN" altLang="en-US" sz="2000" b="1" dirty="0">
                <a:solidFill>
                  <a:srgbClr val="0000FF"/>
                </a:solidFill>
                <a:latin typeface="微软雅黑" panose="020B0503020204020204" pitchFamily="34" charset="-122"/>
                <a:ea typeface="微软雅黑" panose="020B0503020204020204" pitchFamily="34" charset="-122"/>
              </a:rPr>
              <a:t>时间轴</a:t>
            </a:r>
            <a:r>
              <a:rPr lang="zh-CN" altLang="en-US" sz="2000" b="1" dirty="0">
                <a:latin typeface="微软雅黑" panose="020B0503020204020204" pitchFamily="34" charset="-122"/>
                <a:ea typeface="微软雅黑" panose="020B0503020204020204" pitchFamily="34" charset="-122"/>
              </a:rPr>
              <a:t>上信号的宽度随带宽的增大而变窄。     </a:t>
            </a:r>
            <a:endParaRPr lang="zh-CN" altLang="en-US" sz="2000" b="1" dirty="0">
              <a:latin typeface="微软雅黑" panose="020B0503020204020204" pitchFamily="34" charset="-122"/>
              <a:ea typeface="微软雅黑" panose="020B0503020204020204" pitchFamily="34" charset="-122"/>
            </a:endParaRPr>
          </a:p>
        </p:txBody>
      </p:sp>
      <p:grpSp>
        <p:nvGrpSpPr>
          <p:cNvPr id="5" name="Group 33"/>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333399"/>
                  </a:solidFill>
                  <a:latin typeface="微软雅黑" panose="020B0503020204020204" pitchFamily="34" charset="-122"/>
                  <a:ea typeface="微软雅黑" panose="020B0503020204020204" pitchFamily="34" charset="-122"/>
                </a:rPr>
                <a:t>1         0        1         0           1                               1</a:t>
              </a:r>
              <a:endParaRPr kumimoji="1" lang="en-US" altLang="zh-CN" sz="1200" b="1">
                <a:solidFill>
                  <a:srgbClr val="333399"/>
                </a:solidFill>
                <a:latin typeface="微软雅黑" panose="020B0503020204020204" pitchFamily="34" charset="-122"/>
                <a:ea typeface="微软雅黑" panose="020B0503020204020204" pitchFamily="34" charset="-122"/>
              </a:endParaRP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1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endParaRPr lang="zh-CN" altLang="en-US" sz="1600" b="1">
                <a:solidFill>
                  <a:schemeClr val="bg1"/>
                </a:solidFill>
                <a:latin typeface="微软雅黑" panose="020B0503020204020204" pitchFamily="34" charset="-122"/>
                <a:ea typeface="微软雅黑" panose="020B0503020204020204" pitchFamily="34" charset="-122"/>
              </a:endParaRPr>
            </a:p>
            <a:p>
              <a:r>
                <a:rPr lang="en-US" altLang="zh-CN" sz="1600" b="1">
                  <a:solidFill>
                    <a:schemeClr val="bg1"/>
                  </a:solidFill>
                  <a:latin typeface="微软雅黑" panose="020B0503020204020204" pitchFamily="34" charset="-122"/>
                  <a:ea typeface="微软雅黑" panose="020B0503020204020204" pitchFamily="34" charset="-122"/>
                </a:rPr>
                <a:t>1 Mbit/s </a:t>
              </a:r>
              <a:endParaRPr lang="en-US" altLang="zh-CN" sz="1600" b="1">
                <a:solidFill>
                  <a:schemeClr val="bg1"/>
                </a:solidFill>
                <a:latin typeface="微软雅黑" panose="020B0503020204020204" pitchFamily="34" charset="-122"/>
                <a:ea typeface="微软雅黑" panose="020B0503020204020204" pitchFamily="34" charset="-122"/>
              </a:endParaRPr>
            </a:p>
          </p:txBody>
        </p:sp>
      </p:grpSp>
      <p:grpSp>
        <p:nvGrpSpPr>
          <p:cNvPr id="18" name="Group 34"/>
          <p:cNvGrpSpPr/>
          <p:nvPr/>
        </p:nvGrpSpPr>
        <p:grpSpPr bwMode="auto">
          <a:xfrm>
            <a:off x="1336675" y="2984500"/>
            <a:ext cx="6454775" cy="1281113"/>
            <a:chOff x="204" y="2913"/>
            <a:chExt cx="5372" cy="1155"/>
          </a:xfrm>
        </p:grpSpPr>
        <p:sp>
          <p:nvSpPr>
            <p:cNvPr id="101386" name="Freeform 7"/>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4  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0.25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endParaRPr lang="zh-CN" altLang="en-US" sz="1600" b="1">
                <a:solidFill>
                  <a:schemeClr val="bg1"/>
                </a:solidFill>
                <a:latin typeface="微软雅黑" panose="020B0503020204020204" pitchFamily="34" charset="-122"/>
                <a:ea typeface="微软雅黑" panose="020B0503020204020204" pitchFamily="34" charset="-122"/>
              </a:endParaRPr>
            </a:p>
            <a:p>
              <a:r>
                <a:rPr lang="en-US" altLang="zh-CN" sz="1600" b="1">
                  <a:solidFill>
                    <a:schemeClr val="bg1"/>
                  </a:solidFill>
                  <a:latin typeface="微软雅黑" panose="020B0503020204020204" pitchFamily="34" charset="-122"/>
                  <a:ea typeface="微软雅黑" panose="020B0503020204020204" pitchFamily="34" charset="-122"/>
                </a:rPr>
                <a:t>4 Mbit/s </a:t>
              </a:r>
              <a:endParaRPr lang="en-US" altLang="zh-CN" sz="16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吞吐量</a:t>
            </a:r>
            <a:endParaRPr lang="zh-CN" altLang="en-US" sz="2000" b="1" dirty="0">
              <a:latin typeface="微软雅黑" panose="020B0503020204020204" pitchFamily="34" charset="-122"/>
              <a:ea typeface="微软雅黑" panose="020B0503020204020204" pitchFamily="34" charset="-122"/>
            </a:endParaRP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吞吐量 </a:t>
            </a:r>
            <a:r>
              <a:rPr lang="en-US" altLang="zh-CN" sz="2000" b="1" dirty="0">
                <a:latin typeface="微软雅黑" panose="020B0503020204020204" pitchFamily="34" charset="-122"/>
                <a:ea typeface="微软雅黑" panose="020B0503020204020204" pitchFamily="34" charset="-122"/>
              </a:rPr>
              <a:t>(throughput) </a:t>
            </a:r>
            <a:r>
              <a:rPr lang="zh-CN" altLang="en-US" sz="2000" b="1" dirty="0">
                <a:latin typeface="微软雅黑" panose="020B0503020204020204" pitchFamily="34" charset="-122"/>
                <a:ea typeface="微软雅黑" panose="020B0503020204020204" pitchFamily="34" charset="-122"/>
              </a:rPr>
              <a:t>表示在单位时间内通过某个网络（或信道、接口）的数据量。</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吞吐量更经常地用于对现实世界中的网络的一种测量，以便知道</a:t>
            </a:r>
            <a:r>
              <a:rPr lang="zh-CN" altLang="en-US" sz="2000" b="1" dirty="0">
                <a:solidFill>
                  <a:srgbClr val="0000FF"/>
                </a:solidFill>
                <a:latin typeface="微软雅黑" panose="020B0503020204020204" pitchFamily="34" charset="-122"/>
                <a:ea typeface="微软雅黑" panose="020B0503020204020204" pitchFamily="34" charset="-122"/>
              </a:rPr>
              <a:t>实际上到底有多少数据量能够通过网络</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吞吐量受网络的带宽或网络的额定速率的限制。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时延</a:t>
            </a:r>
            <a:endParaRPr lang="zh-CN" altLang="en-US" sz="2000" b="1" dirty="0">
              <a:latin typeface="微软雅黑" panose="020B0503020204020204" pitchFamily="34" charset="-122"/>
              <a:ea typeface="微软雅黑" panose="020B0503020204020204" pitchFamily="34" charset="-122"/>
            </a:endParaRP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时延</a:t>
            </a:r>
            <a:r>
              <a:rPr lang="en-US" altLang="zh-CN" sz="2000" b="1" dirty="0">
                <a:latin typeface="微软雅黑" panose="020B0503020204020204" pitchFamily="34" charset="-122"/>
                <a:ea typeface="微软雅黑" panose="020B0503020204020204" pitchFamily="34" charset="-122"/>
              </a:rPr>
              <a:t> (delay </a:t>
            </a:r>
            <a:r>
              <a:rPr lang="zh-CN" altLang="zh-CN" sz="2000" b="1" dirty="0">
                <a:latin typeface="微软雅黑" panose="020B0503020204020204" pitchFamily="34" charset="-122"/>
                <a:ea typeface="微软雅黑" panose="020B0503020204020204" pitchFamily="34" charset="-122"/>
              </a:rPr>
              <a:t>或</a:t>
            </a:r>
            <a:r>
              <a:rPr lang="en-US" altLang="zh-CN" sz="2000" b="1" dirty="0">
                <a:latin typeface="微软雅黑" panose="020B0503020204020204" pitchFamily="34" charset="-122"/>
                <a:ea typeface="微软雅黑" panose="020B0503020204020204" pitchFamily="34" charset="-122"/>
              </a:rPr>
              <a:t> latency) </a:t>
            </a:r>
            <a:r>
              <a:rPr lang="zh-CN" altLang="zh-CN" sz="2000" b="1" dirty="0">
                <a:latin typeface="微软雅黑" panose="020B0503020204020204" pitchFamily="34" charset="-122"/>
                <a:ea typeface="微软雅黑" panose="020B0503020204020204" pitchFamily="34" charset="-122"/>
              </a:rPr>
              <a:t>是指数据（一个报文或分组，甚至比特）从网络（或链路）的一端传送到另一端所需的时间</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有时也称为</a:t>
            </a:r>
            <a:r>
              <a:rPr lang="zh-CN" altLang="zh-CN" sz="2000" b="1" dirty="0">
                <a:solidFill>
                  <a:srgbClr val="0000FF"/>
                </a:solidFill>
                <a:latin typeface="微软雅黑" panose="020B0503020204020204" pitchFamily="34" charset="-122"/>
                <a:ea typeface="微软雅黑" panose="020B0503020204020204" pitchFamily="34" charset="-122"/>
              </a:rPr>
              <a:t>延迟</a:t>
            </a:r>
            <a:r>
              <a:rPr lang="zh-CN" altLang="zh-CN" sz="2000" b="1" dirty="0">
                <a:latin typeface="微软雅黑" panose="020B0503020204020204" pitchFamily="34" charset="-122"/>
                <a:ea typeface="微软雅黑" panose="020B0503020204020204" pitchFamily="34" charset="-122"/>
              </a:rPr>
              <a:t>或迟延</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网络中的时延由以下几个不同的部分组成</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725170" lvl="1" indent="-457200">
              <a:lnSpc>
                <a:spcPts val="3300"/>
              </a:lnSpc>
              <a:buClr>
                <a:srgbClr val="7030A0"/>
              </a:buClr>
              <a:buFont typeface="+mj-ea"/>
              <a:buAutoNum type="circleNumDbPlain"/>
            </a:pPr>
            <a:r>
              <a:rPr lang="zh-CN" altLang="en-US" sz="2000" b="1" dirty="0">
                <a:latin typeface="微软雅黑" panose="020B0503020204020204" pitchFamily="34" charset="-122"/>
                <a:ea typeface="微软雅黑" panose="020B0503020204020204" pitchFamily="34" charset="-122"/>
              </a:rPr>
              <a:t>发送时延</a:t>
            </a:r>
            <a:endParaRPr lang="en-US" altLang="zh-CN" sz="2000" b="1" dirty="0">
              <a:latin typeface="微软雅黑" panose="020B0503020204020204" pitchFamily="34" charset="-122"/>
              <a:ea typeface="微软雅黑" panose="020B0503020204020204" pitchFamily="34" charset="-122"/>
            </a:endParaRPr>
          </a:p>
          <a:p>
            <a:pPr marL="725170" lvl="1" indent="-457200">
              <a:lnSpc>
                <a:spcPts val="3300"/>
              </a:lnSpc>
              <a:buClr>
                <a:srgbClr val="7030A0"/>
              </a:buClr>
              <a:buFont typeface="+mj-ea"/>
              <a:buAutoNum type="circleNumDbPlain"/>
            </a:pPr>
            <a:r>
              <a:rPr lang="zh-CN" altLang="en-US" sz="2000" b="1" dirty="0">
                <a:latin typeface="微软雅黑" panose="020B0503020204020204" pitchFamily="34" charset="-122"/>
                <a:ea typeface="微软雅黑" panose="020B0503020204020204" pitchFamily="34" charset="-122"/>
              </a:rPr>
              <a:t>传播时延</a:t>
            </a:r>
            <a:endParaRPr lang="en-US" altLang="zh-CN" sz="2000" b="1" dirty="0">
              <a:latin typeface="微软雅黑" panose="020B0503020204020204" pitchFamily="34" charset="-122"/>
              <a:ea typeface="微软雅黑" panose="020B0503020204020204" pitchFamily="34" charset="-122"/>
            </a:endParaRPr>
          </a:p>
          <a:p>
            <a:pPr marL="725170" lvl="1" indent="-457200">
              <a:lnSpc>
                <a:spcPts val="3300"/>
              </a:lnSpc>
              <a:buClr>
                <a:srgbClr val="7030A0"/>
              </a:buClr>
              <a:buFont typeface="+mj-ea"/>
              <a:buAutoNum type="circleNumDbPlain"/>
            </a:pPr>
            <a:r>
              <a:rPr lang="zh-CN" altLang="en-US" sz="2000" b="1" dirty="0">
                <a:latin typeface="微软雅黑" panose="020B0503020204020204" pitchFamily="34" charset="-122"/>
                <a:ea typeface="微软雅黑" panose="020B0503020204020204" pitchFamily="34" charset="-122"/>
              </a:rPr>
              <a:t>处理时延</a:t>
            </a:r>
            <a:endParaRPr lang="en-US" altLang="zh-CN" sz="2000" b="1" dirty="0">
              <a:latin typeface="微软雅黑" panose="020B0503020204020204" pitchFamily="34" charset="-122"/>
              <a:ea typeface="微软雅黑" panose="020B0503020204020204" pitchFamily="34" charset="-122"/>
            </a:endParaRPr>
          </a:p>
          <a:p>
            <a:pPr marL="725170" lvl="1" indent="-457200">
              <a:lnSpc>
                <a:spcPts val="3300"/>
              </a:lnSpc>
              <a:buClr>
                <a:srgbClr val="7030A0"/>
              </a:buClr>
              <a:buFont typeface="+mj-ea"/>
              <a:buAutoNum type="circleNumDbPlain"/>
            </a:pPr>
            <a:r>
              <a:rPr lang="zh-CN" altLang="en-US" sz="2000" b="1" dirty="0">
                <a:latin typeface="微软雅黑" panose="020B0503020204020204" pitchFamily="34" charset="-122"/>
                <a:ea typeface="微软雅黑" panose="020B0503020204020204" pitchFamily="34" charset="-122"/>
              </a:rPr>
              <a:t>排队时延</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32965" y="934889"/>
            <a:ext cx="5959734" cy="344478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时延</a:t>
            </a:r>
            <a:endParaRPr lang="zh-CN" altLang="en-US" sz="2000" b="1" dirty="0">
              <a:latin typeface="微软雅黑" panose="020B0503020204020204" pitchFamily="34" charset="-122"/>
              <a:ea typeface="微软雅黑" panose="020B0503020204020204" pitchFamily="34" charset="-122"/>
            </a:endParaRP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anose="020B0503020204020204" pitchFamily="34" charset="-122"/>
                <a:ea typeface="微软雅黑" panose="020B0503020204020204" pitchFamily="34" charset="-122"/>
              </a:rPr>
              <a:t>发送时延</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也称为</a:t>
            </a:r>
            <a:r>
              <a:rPr lang="zh-CN" altLang="en-US" sz="2000" b="1" dirty="0">
                <a:solidFill>
                  <a:srgbClr val="0000FF"/>
                </a:solidFill>
                <a:latin typeface="微软雅黑" panose="020B0503020204020204" pitchFamily="34" charset="-122"/>
                <a:ea typeface="微软雅黑" panose="020B0503020204020204" pitchFamily="34" charset="-122"/>
              </a:rPr>
              <a:t>传输时延</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发送数据时，数据帧从结点进入到传输媒体所需要的时间。</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也就是从发送数据帧的第一个比特算起，到该帧的最后一个比特发送完毕所需的时间。 </a:t>
            </a:r>
            <a:endParaRPr lang="zh-CN" altLang="en-US" sz="2000" b="1" dirty="0">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04457" name="组合 6"/>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bg1"/>
                    </a:solidFill>
                    <a:latin typeface="微软雅黑" panose="020B0503020204020204" pitchFamily="34" charset="-122"/>
                    <a:ea typeface="微软雅黑" panose="020B0503020204020204" pitchFamily="34" charset="-122"/>
                  </a:rPr>
                  <a:t>发送时延 </a:t>
                </a:r>
                <a:r>
                  <a:rPr lang="en-US" altLang="zh-CN" sz="2000" b="1">
                    <a:solidFill>
                      <a:schemeClr val="bg1"/>
                    </a:solidFill>
                    <a:latin typeface="微软雅黑" panose="020B0503020204020204" pitchFamily="34" charset="-122"/>
                    <a:ea typeface="微软雅黑" panose="020B0503020204020204" pitchFamily="34" charset="-122"/>
                  </a:rPr>
                  <a:t>= </a:t>
                </a: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数据帧长度（</a:t>
                </a:r>
                <a:r>
                  <a:rPr lang="en-US" altLang="zh-CN" sz="2000" b="1" dirty="0">
                    <a:solidFill>
                      <a:schemeClr val="bg1"/>
                    </a:solidFill>
                    <a:latin typeface="微软雅黑" panose="020B0503020204020204" pitchFamily="34" charset="-122"/>
                    <a:ea typeface="微软雅黑" panose="020B0503020204020204" pitchFamily="34" charset="-122"/>
                  </a:rPr>
                  <a:t>bit</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chemeClr val="bg1"/>
                    </a:solidFill>
                    <a:latin typeface="微软雅黑" panose="020B0503020204020204" pitchFamily="34" charset="-122"/>
                    <a:ea typeface="微软雅黑" panose="020B0503020204020204" pitchFamily="34" charset="-122"/>
                  </a:rPr>
                  <a:t>发送速率（</a:t>
                </a:r>
                <a:r>
                  <a:rPr lang="en-US" altLang="zh-CN" sz="2000" b="1" dirty="0">
                    <a:solidFill>
                      <a:schemeClr val="bg1"/>
                    </a:solidFill>
                    <a:latin typeface="微软雅黑" panose="020B0503020204020204" pitchFamily="34" charset="-122"/>
                    <a:ea typeface="微软雅黑" panose="020B0503020204020204" pitchFamily="34" charset="-122"/>
                  </a:rPr>
                  <a:t>bit/s</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anose="020B0503020204020204" pitchFamily="34" charset="-122"/>
                <a:ea typeface="微软雅黑" panose="020B0503020204020204" pitchFamily="34" charset="-122"/>
              </a:rPr>
              <a:t>传播时延</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电磁波在信道中需要传播一定的距离而花费的时间。 </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发送时延与传播时延</a:t>
            </a:r>
            <a:r>
              <a:rPr lang="zh-CN" altLang="zh-CN" sz="2000" b="1" dirty="0">
                <a:solidFill>
                  <a:srgbClr val="0000FF"/>
                </a:solidFill>
                <a:latin typeface="微软雅黑" panose="020B0503020204020204" pitchFamily="34" charset="-122"/>
                <a:ea typeface="微软雅黑" panose="020B0503020204020204" pitchFamily="34" charset="-122"/>
              </a:rPr>
              <a:t>有本质上的不同</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信号</a:t>
            </a:r>
            <a:r>
              <a:rPr lang="zh-CN" altLang="en-US" sz="2000" b="1" dirty="0">
                <a:solidFill>
                  <a:srgbClr val="0000FF"/>
                </a:solidFill>
                <a:latin typeface="微软雅黑" panose="020B0503020204020204" pitchFamily="34" charset="-122"/>
                <a:ea typeface="微软雅黑" panose="020B0503020204020204" pitchFamily="34" charset="-122"/>
              </a:rPr>
              <a:t>发送速率</a:t>
            </a:r>
            <a:r>
              <a:rPr lang="zh-CN" altLang="en-US" sz="2000" b="1" dirty="0">
                <a:latin typeface="微软雅黑" panose="020B0503020204020204" pitchFamily="34" charset="-122"/>
                <a:ea typeface="微软雅黑" panose="020B0503020204020204" pitchFamily="34" charset="-122"/>
              </a:rPr>
              <a:t>和信号在信道上的</a:t>
            </a:r>
            <a:r>
              <a:rPr lang="zh-CN" altLang="en-US" sz="2000" b="1" dirty="0">
                <a:solidFill>
                  <a:srgbClr val="0000FF"/>
                </a:solidFill>
                <a:latin typeface="微软雅黑" panose="020B0503020204020204" pitchFamily="34" charset="-122"/>
                <a:ea typeface="微软雅黑" panose="020B0503020204020204" pitchFamily="34" charset="-122"/>
              </a:rPr>
              <a:t>传播速率</a:t>
            </a:r>
            <a:r>
              <a:rPr lang="zh-CN" altLang="en-US" sz="2000" b="1" dirty="0">
                <a:latin typeface="微软雅黑" panose="020B0503020204020204" pitchFamily="34" charset="-122"/>
                <a:ea typeface="微软雅黑" panose="020B0503020204020204" pitchFamily="34" charset="-122"/>
              </a:rPr>
              <a:t>是</a:t>
            </a:r>
            <a:r>
              <a:rPr lang="zh-CN" altLang="en-US" sz="2000" b="1" dirty="0">
                <a:solidFill>
                  <a:srgbClr val="0000FF"/>
                </a:solidFill>
                <a:latin typeface="微软雅黑" panose="020B0503020204020204" pitchFamily="34" charset="-122"/>
                <a:ea typeface="微软雅黑" panose="020B0503020204020204" pitchFamily="34" charset="-122"/>
              </a:rPr>
              <a:t>完全不同</a:t>
            </a:r>
            <a:r>
              <a:rPr lang="zh-CN" altLang="en-US" sz="2000" b="1" dirty="0">
                <a:latin typeface="微软雅黑" panose="020B0503020204020204" pitchFamily="34" charset="-122"/>
                <a:ea typeface="微软雅黑" panose="020B0503020204020204" pitchFamily="34" charset="-122"/>
              </a:rPr>
              <a:t>的概念。 </a:t>
            </a:r>
            <a:endParaRPr lang="zh-CN" altLang="en-US" sz="2000" b="1" dirty="0">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05481" name="组合 13"/>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bg1"/>
                    </a:solidFill>
                    <a:latin typeface="微软雅黑" panose="020B0503020204020204" pitchFamily="34" charset="-122"/>
                    <a:ea typeface="微软雅黑" panose="020B0503020204020204" pitchFamily="34" charset="-122"/>
                  </a:rPr>
                  <a:t>传播时延 </a:t>
                </a:r>
                <a:r>
                  <a:rPr lang="en-US" altLang="zh-CN" sz="2000" b="1">
                    <a:solidFill>
                      <a:schemeClr val="bg1"/>
                    </a:solidFill>
                    <a:latin typeface="微软雅黑" panose="020B0503020204020204" pitchFamily="34" charset="-122"/>
                    <a:ea typeface="微软雅黑" panose="020B0503020204020204" pitchFamily="34" charset="-122"/>
                  </a:rPr>
                  <a:t>= </a:t>
                </a: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bg1"/>
                    </a:solidFill>
                    <a:latin typeface="微软雅黑" panose="020B0503020204020204" pitchFamily="34" charset="-122"/>
                    <a:ea typeface="微软雅黑" panose="020B0503020204020204" pitchFamily="34" charset="-122"/>
                  </a:rPr>
                  <a:t>信道长度（米）</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chemeClr val="bg1"/>
                    </a:solidFill>
                    <a:latin typeface="微软雅黑" panose="020B0503020204020204" pitchFamily="34" charset="-122"/>
                    <a:ea typeface="微软雅黑" panose="020B0503020204020204" pitchFamily="34" charset="-122"/>
                  </a:rPr>
                  <a:t>信号在信道上的传播速率（米</a:t>
                </a:r>
                <a:r>
                  <a:rPr lang="en-US" altLang="zh-CN" sz="2000" b="1">
                    <a:solidFill>
                      <a:schemeClr val="bg1"/>
                    </a:solidFill>
                    <a:latin typeface="微软雅黑" panose="020B0503020204020204" pitchFamily="34" charset="-122"/>
                    <a:ea typeface="微软雅黑" panose="020B0503020204020204" pitchFamily="34" charset="-122"/>
                  </a:rPr>
                  <a:t>/</a:t>
                </a:r>
                <a:r>
                  <a:rPr lang="zh-CN" altLang="en-US" sz="2000" b="1">
                    <a:solidFill>
                      <a:schemeClr val="bg1"/>
                    </a:solidFill>
                    <a:latin typeface="微软雅黑" panose="020B0503020204020204" pitchFamily="34" charset="-122"/>
                    <a:ea typeface="微软雅黑" panose="020B0503020204020204" pitchFamily="34" charset="-122"/>
                  </a:rPr>
                  <a:t>秒）</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时延</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anose="020B0503020204020204" pitchFamily="34" charset="-122"/>
                <a:ea typeface="微软雅黑" panose="020B0503020204020204" pitchFamily="34" charset="-122"/>
              </a:rPr>
              <a:t>处理时延</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主机或路由器</a:t>
            </a:r>
            <a:r>
              <a:rPr lang="zh-CN" altLang="en-US" sz="2000" b="1" dirty="0">
                <a:latin typeface="微软雅黑" panose="020B0503020204020204" pitchFamily="34" charset="-122"/>
                <a:ea typeface="微软雅黑" panose="020B0503020204020204" pitchFamily="34" charset="-122"/>
              </a:rPr>
              <a:t>在收到分组时，为处理分组（例如分析</a:t>
            </a:r>
            <a:r>
              <a:rPr lang="zh-CN" altLang="zh-CN" sz="2000" b="1" dirty="0">
                <a:latin typeface="微软雅黑" panose="020B0503020204020204" pitchFamily="34" charset="-122"/>
                <a:ea typeface="微软雅黑" panose="020B0503020204020204" pitchFamily="34" charset="-122"/>
              </a:rPr>
              <a:t>首部、提取数据、差错检验或查找路由</a:t>
            </a:r>
            <a:r>
              <a:rPr lang="zh-CN" altLang="en-US" sz="2000" b="1" dirty="0">
                <a:latin typeface="微软雅黑" panose="020B0503020204020204" pitchFamily="34" charset="-122"/>
                <a:ea typeface="微软雅黑" panose="020B0503020204020204" pitchFamily="34" charset="-122"/>
              </a:rPr>
              <a:t>）所花费的时间。 </a:t>
            </a:r>
            <a:endParaRPr lang="zh-CN" altLang="en-US" sz="2000" b="1" dirty="0">
              <a:latin typeface="微软雅黑" panose="020B0503020204020204" pitchFamily="34" charset="-122"/>
              <a:ea typeface="微软雅黑" panose="020B0503020204020204" pitchFamily="34" charset="-122"/>
            </a:endParaRP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anose="020B0503020204020204" pitchFamily="34" charset="-122"/>
                <a:ea typeface="微软雅黑" panose="020B0503020204020204" pitchFamily="34" charset="-122"/>
              </a:rPr>
              <a:t>排队时延</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分组在路由器输入输出队列中</a:t>
            </a:r>
            <a:r>
              <a:rPr lang="zh-CN" altLang="en-US" sz="2000" b="1" dirty="0">
                <a:solidFill>
                  <a:srgbClr val="0000FF"/>
                </a:solidFill>
                <a:latin typeface="微软雅黑" panose="020B0503020204020204" pitchFamily="34" charset="-122"/>
                <a:ea typeface="微软雅黑" panose="020B0503020204020204" pitchFamily="34" charset="-122"/>
              </a:rPr>
              <a:t>排队等待处理</a:t>
            </a:r>
            <a:r>
              <a:rPr lang="zh-CN" altLang="en-US" sz="2000" b="1" dirty="0">
                <a:latin typeface="微软雅黑" panose="020B0503020204020204" pitchFamily="34" charset="-122"/>
                <a:ea typeface="微软雅黑" panose="020B0503020204020204" pitchFamily="34" charset="-122"/>
              </a:rPr>
              <a:t>所经历的时延。</a:t>
            </a:r>
            <a:endParaRPr lang="zh-CN" altLang="en-US" sz="2000" b="1" dirty="0">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排队时延的长短往往取决于网络中当时的通信量。</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时延</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anose="020B0503020204020204" pitchFamily="34" charset="-122"/>
                <a:ea typeface="微软雅黑" panose="020B0503020204020204" pitchFamily="34" charset="-122"/>
              </a:rPr>
              <a:t>数据在网络中经历的总时延就是发送时延、传播时延、处理时延和排队时延</a:t>
            </a:r>
            <a:r>
              <a:rPr lang="zh-CN" altLang="en-US" sz="2000" b="1" dirty="0">
                <a:solidFill>
                  <a:srgbClr val="0000FF"/>
                </a:solidFill>
                <a:latin typeface="微软雅黑" panose="020B0503020204020204" pitchFamily="34" charset="-122"/>
                <a:ea typeface="微软雅黑" panose="020B0503020204020204" pitchFamily="34" charset="-122"/>
              </a:rPr>
              <a:t>之和</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anose="020B0503020204020204" pitchFamily="34" charset="-122"/>
                  <a:ea typeface="微软雅黑" panose="020B0503020204020204" pitchFamily="34" charset="-122"/>
                </a:rPr>
                <a:t>总时延  </a:t>
              </a:r>
              <a:r>
                <a:rPr lang="en-US" altLang="zh-CN" b="1">
                  <a:solidFill>
                    <a:schemeClr val="bg1"/>
                  </a:solidFill>
                  <a:latin typeface="微软雅黑" panose="020B0503020204020204" pitchFamily="34" charset="-122"/>
                  <a:ea typeface="微软雅黑" panose="020B0503020204020204" pitchFamily="34" charset="-122"/>
                </a:rPr>
                <a:t>= </a:t>
              </a:r>
              <a:r>
                <a:rPr lang="zh-CN" altLang="en-US" b="1">
                  <a:solidFill>
                    <a:schemeClr val="bg1"/>
                  </a:solidFill>
                  <a:latin typeface="微软雅黑" panose="020B0503020204020204" pitchFamily="34" charset="-122"/>
                  <a:ea typeface="微软雅黑" panose="020B0503020204020204" pitchFamily="34" charset="-122"/>
                </a:rPr>
                <a:t>发送时延 </a:t>
              </a:r>
              <a:r>
                <a:rPr lang="en-US" altLang="zh-CN" b="1">
                  <a:solidFill>
                    <a:schemeClr val="bg1"/>
                  </a:solidFill>
                  <a:latin typeface="微软雅黑" panose="020B0503020204020204" pitchFamily="34" charset="-122"/>
                  <a:ea typeface="微软雅黑" panose="020B0503020204020204" pitchFamily="34" charset="-122"/>
                </a:rPr>
                <a:t> </a:t>
              </a:r>
              <a:endParaRPr lang="en-US" altLang="zh-CN" b="1">
                <a:solidFill>
                  <a:schemeClr val="bg1"/>
                </a:solidFill>
                <a:latin typeface="微软雅黑" panose="020B0503020204020204" pitchFamily="34" charset="-122"/>
                <a:ea typeface="微软雅黑" panose="020B0503020204020204" pitchFamily="34" charset="-122"/>
              </a:endParaRPr>
            </a:p>
            <a:p>
              <a:pPr>
                <a:spcBef>
                  <a:spcPts val="600"/>
                </a:spcBef>
              </a:pPr>
              <a:r>
                <a:rPr lang="en-US" altLang="zh-CN" b="1">
                  <a:solidFill>
                    <a:schemeClr val="bg1"/>
                  </a:solidFill>
                  <a:latin typeface="微软雅黑" panose="020B0503020204020204" pitchFamily="34" charset="-122"/>
                  <a:ea typeface="微软雅黑" panose="020B0503020204020204" pitchFamily="34" charset="-122"/>
                </a:rPr>
                <a:t>	+ </a:t>
              </a:r>
              <a:r>
                <a:rPr lang="zh-CN" altLang="en-US" b="1">
                  <a:solidFill>
                    <a:schemeClr val="bg1"/>
                  </a:solidFill>
                  <a:latin typeface="微软雅黑" panose="020B0503020204020204" pitchFamily="34" charset="-122"/>
                  <a:ea typeface="微软雅黑" panose="020B0503020204020204" pitchFamily="34" charset="-122"/>
                </a:rPr>
                <a:t>传播时延 </a:t>
              </a:r>
              <a:r>
                <a:rPr lang="en-US" altLang="zh-CN" b="1">
                  <a:solidFill>
                    <a:schemeClr val="bg1"/>
                  </a:solidFill>
                  <a:latin typeface="微软雅黑" panose="020B0503020204020204" pitchFamily="34" charset="-122"/>
                  <a:ea typeface="微软雅黑" panose="020B0503020204020204" pitchFamily="34" charset="-122"/>
                </a:rPr>
                <a:t> </a:t>
              </a:r>
              <a:endParaRPr lang="en-US" altLang="zh-CN" b="1">
                <a:solidFill>
                  <a:schemeClr val="bg1"/>
                </a:solidFill>
                <a:latin typeface="微软雅黑" panose="020B0503020204020204" pitchFamily="34" charset="-122"/>
                <a:ea typeface="微软雅黑" panose="020B0503020204020204" pitchFamily="34" charset="-122"/>
              </a:endParaRPr>
            </a:p>
            <a:p>
              <a:pPr>
                <a:spcBef>
                  <a:spcPts val="600"/>
                </a:spcBef>
              </a:pPr>
              <a:r>
                <a:rPr lang="en-US" altLang="zh-CN" b="1">
                  <a:solidFill>
                    <a:schemeClr val="bg1"/>
                  </a:solidFill>
                  <a:latin typeface="微软雅黑" panose="020B0503020204020204" pitchFamily="34" charset="-122"/>
                  <a:ea typeface="微软雅黑" panose="020B0503020204020204" pitchFamily="34" charset="-122"/>
                </a:rPr>
                <a:t>	+ </a:t>
              </a:r>
              <a:r>
                <a:rPr lang="zh-CN" altLang="en-US" b="1">
                  <a:solidFill>
                    <a:schemeClr val="bg1"/>
                  </a:solidFill>
                  <a:latin typeface="微软雅黑" panose="020B0503020204020204" pitchFamily="34" charset="-122"/>
                  <a:ea typeface="微软雅黑" panose="020B0503020204020204" pitchFamily="34" charset="-122"/>
                </a:rPr>
                <a:t>处理时延 </a:t>
              </a:r>
              <a:r>
                <a:rPr lang="en-US" altLang="zh-CN" b="1">
                  <a:solidFill>
                    <a:schemeClr val="bg1"/>
                  </a:solidFill>
                  <a:latin typeface="微软雅黑" panose="020B0503020204020204" pitchFamily="34" charset="-122"/>
                  <a:ea typeface="微软雅黑" panose="020B0503020204020204" pitchFamily="34" charset="-122"/>
                </a:rPr>
                <a:t> </a:t>
              </a:r>
              <a:endParaRPr lang="en-US" altLang="zh-CN" b="1">
                <a:solidFill>
                  <a:schemeClr val="bg1"/>
                </a:solidFill>
                <a:latin typeface="微软雅黑" panose="020B0503020204020204" pitchFamily="34" charset="-122"/>
                <a:ea typeface="微软雅黑" panose="020B0503020204020204" pitchFamily="34" charset="-122"/>
              </a:endParaRPr>
            </a:p>
            <a:p>
              <a:pPr>
                <a:spcBef>
                  <a:spcPts val="600"/>
                </a:spcBef>
              </a:pPr>
              <a:r>
                <a:rPr lang="en-US" altLang="zh-CN" b="1">
                  <a:solidFill>
                    <a:schemeClr val="bg1"/>
                  </a:solidFill>
                  <a:latin typeface="微软雅黑" panose="020B0503020204020204" pitchFamily="34" charset="-122"/>
                  <a:ea typeface="微软雅黑" panose="020B0503020204020204" pitchFamily="34" charset="-122"/>
                </a:rPr>
                <a:t>	+ </a:t>
              </a:r>
              <a:r>
                <a:rPr lang="zh-CN" altLang="en-US" b="1">
                  <a:solidFill>
                    <a:schemeClr val="bg1"/>
                  </a:solidFill>
                  <a:latin typeface="微软雅黑" panose="020B0503020204020204" pitchFamily="34" charset="-122"/>
                  <a:ea typeface="微软雅黑" panose="020B0503020204020204" pitchFamily="34" charset="-122"/>
                </a:rPr>
                <a:t>排队时延</a:t>
              </a:r>
              <a:endParaRPr lang="zh-CN" altLang="en-US" b="1">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anose="020B0503020204020204" pitchFamily="34" charset="-122"/>
                  <a:ea typeface="微软雅黑" panose="020B0503020204020204" pitchFamily="34" charset="-122"/>
                </a:rPr>
                <a:t>必须指出，在总时延中，究竟是哪一种时延占主导地位，必须具体分析</a:t>
              </a:r>
              <a:r>
                <a:rPr lang="zh-CN" altLang="en-US"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时延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四种时延所产生的地方</a:t>
            </a:r>
            <a:endParaRPr lang="zh-CN" altLang="en-US" sz="2000" b="1">
              <a:solidFill>
                <a:schemeClr val="bg1"/>
              </a:solidFill>
              <a:ea typeface="微软雅黑" panose="020B0503020204020204" pitchFamily="34" charset="-122"/>
            </a:endParaRP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anose="02010609060101010101"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ea typeface="黑体" panose="02010609060101010101" pitchFamily="49" charset="-122"/>
              </a:rPr>
              <a:t>1 0 1 1 0 0 1</a:t>
            </a:r>
            <a:endParaRPr kumimoji="1" lang="en-US" altLang="zh-CN" sz="1400" b="1">
              <a:ea typeface="黑体" panose="02010609060101010101" pitchFamily="49" charset="-122"/>
            </a:endParaRP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ea typeface="黑体" panose="02010609060101010101" pitchFamily="49" charset="-122"/>
              </a:rPr>
              <a:t>…</a:t>
            </a:r>
            <a:endParaRPr kumimoji="1" lang="en-US" altLang="zh-CN" sz="2000" b="1">
              <a:ea typeface="黑体" panose="02010609060101010101" pitchFamily="49" charset="-122"/>
            </a:endParaRP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发送器</a:t>
            </a:r>
            <a:endParaRPr kumimoji="1" lang="zh-CN" altLang="en-US" sz="1400" b="1">
              <a:latin typeface="微软雅黑" panose="020B0503020204020204" pitchFamily="34" charset="-122"/>
              <a:ea typeface="微软雅黑" panose="020B0503020204020204" pitchFamily="34" charset="-122"/>
            </a:endParaRP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ea typeface="黑体" panose="02010609060101010101" pitchFamily="49" charset="-122"/>
              </a:rPr>
              <a:t>队列</a:t>
            </a:r>
            <a:endParaRPr kumimoji="1" lang="zh-CN" altLang="en-US" sz="1400" b="1">
              <a:ea typeface="黑体" panose="02010609060101010101" pitchFamily="49" charset="-122"/>
            </a:endParaRPr>
          </a:p>
        </p:txBody>
      </p:sp>
      <p:grpSp>
        <p:nvGrpSpPr>
          <p:cNvPr id="25" name="Group 45"/>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结点 </a:t>
            </a:r>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结点 </a:t>
            </a:r>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在发送器产生发送时延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微软雅黑" panose="020B0503020204020204" pitchFamily="34" charset="-122"/>
                  <a:ea typeface="微软雅黑" panose="020B0503020204020204" pitchFamily="34" charset="-122"/>
                </a:rPr>
                <a:t>在结点 </a:t>
              </a:r>
              <a:r>
                <a:rPr kumimoji="1" lang="en-US" altLang="zh-CN" sz="1400" b="1">
                  <a:solidFill>
                    <a:schemeClr val="bg1"/>
                  </a:solidFill>
                  <a:latin typeface="微软雅黑" panose="020B0503020204020204" pitchFamily="34" charset="-122"/>
                  <a:ea typeface="微软雅黑" panose="020B0503020204020204" pitchFamily="34" charset="-122"/>
                </a:rPr>
                <a:t>A </a:t>
              </a:r>
              <a:r>
                <a:rPr kumimoji="1" lang="zh-CN" altLang="en-US" sz="1400" b="1">
                  <a:solidFill>
                    <a:schemeClr val="bg1"/>
                  </a:solidFill>
                  <a:latin typeface="微软雅黑" panose="020B0503020204020204" pitchFamily="34" charset="-122"/>
                  <a:ea typeface="微软雅黑" panose="020B0503020204020204" pitchFamily="34" charset="-122"/>
                </a:rPr>
                <a:t>中产生</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r>
                <a:rPr kumimoji="1" lang="zh-CN" altLang="en-US" sz="1400" b="1">
                  <a:solidFill>
                    <a:schemeClr val="bg1"/>
                  </a:solidFill>
                  <a:latin typeface="微软雅黑" panose="020B0503020204020204" pitchFamily="34" charset="-122"/>
                  <a:ea typeface="微软雅黑" panose="020B0503020204020204" pitchFamily="34" charset="-122"/>
                </a:rPr>
                <a:t>处理时延和排队时延</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数据</a:t>
            </a:r>
            <a:endParaRPr kumimoji="1" lang="zh-CN" altLang="en-US" sz="1400" b="1">
              <a:latin typeface="微软雅黑" panose="020B0503020204020204" pitchFamily="34" charset="-122"/>
              <a:ea typeface="微软雅黑" panose="020B0503020204020204" pitchFamily="34" charset="-122"/>
            </a:endParaRP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pPr>
            <a:r>
              <a:rPr kumimoji="1" lang="zh-CN" altLang="en-US" sz="1600" b="1">
                <a:solidFill>
                  <a:srgbClr val="0000FF"/>
                </a:solidFill>
                <a:latin typeface="微软雅黑" panose="020B0503020204020204" pitchFamily="34" charset="-122"/>
                <a:ea typeface="微软雅黑" panose="020B0503020204020204" pitchFamily="34" charset="-122"/>
              </a:rPr>
              <a:t>假设从结点 </a:t>
            </a:r>
            <a:r>
              <a:rPr kumimoji="1" lang="en-US" altLang="zh-CN" sz="1600" b="1">
                <a:solidFill>
                  <a:srgbClr val="0000FF"/>
                </a:solidFill>
                <a:latin typeface="微软雅黑" panose="020B0503020204020204" pitchFamily="34" charset="-122"/>
                <a:ea typeface="微软雅黑" panose="020B0503020204020204" pitchFamily="34" charset="-122"/>
              </a:rPr>
              <a:t>A </a:t>
            </a:r>
            <a:r>
              <a:rPr kumimoji="1" lang="zh-CN" altLang="en-US" sz="1600" b="1">
                <a:solidFill>
                  <a:srgbClr val="0000FF"/>
                </a:solidFill>
                <a:latin typeface="微软雅黑" panose="020B0503020204020204" pitchFamily="34" charset="-122"/>
                <a:ea typeface="微软雅黑" panose="020B0503020204020204" pitchFamily="34" charset="-122"/>
              </a:rPr>
              <a:t>向结点 </a:t>
            </a:r>
            <a:r>
              <a:rPr kumimoji="1" lang="en-US" altLang="zh-CN" sz="1600" b="1">
                <a:solidFill>
                  <a:srgbClr val="0000FF"/>
                </a:solidFill>
                <a:latin typeface="微软雅黑" panose="020B0503020204020204" pitchFamily="34" charset="-122"/>
                <a:ea typeface="微软雅黑" panose="020B0503020204020204" pitchFamily="34" charset="-122"/>
              </a:rPr>
              <a:t>B </a:t>
            </a:r>
            <a:r>
              <a:rPr kumimoji="1" lang="zh-CN" altLang="en-US" sz="1600" b="1">
                <a:solidFill>
                  <a:srgbClr val="0000FF"/>
                </a:solidFill>
                <a:latin typeface="微软雅黑" panose="020B0503020204020204" pitchFamily="34" charset="-122"/>
                <a:ea typeface="微软雅黑" panose="020B0503020204020204" pitchFamily="34" charset="-122"/>
              </a:rPr>
              <a:t>发送数据</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链路</a:t>
            </a:r>
            <a:endParaRPr kumimoji="1" lang="zh-CN" altLang="en-US" sz="1400" b="1">
              <a:latin typeface="微软雅黑" panose="020B0503020204020204" pitchFamily="34" charset="-122"/>
              <a:ea typeface="微软雅黑" panose="020B0503020204020204" pitchFamily="34" charset="-122"/>
            </a:endParaRP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anose="020B0503020204020204" pitchFamily="34" charset="-122"/>
                <a:ea typeface="微软雅黑" panose="020B0503020204020204" pitchFamily="34" charset="-122"/>
              </a:rPr>
              <a:t>几种时延产生的地方不一样</a:t>
            </a:r>
            <a:endParaRPr lang="zh-CN" altLang="en-US" sz="16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容易产生的错误概念</a:t>
            </a:r>
            <a:endParaRPr lang="zh-CN" altLang="en-US" sz="2000" b="1">
              <a:solidFill>
                <a:schemeClr val="bg1"/>
              </a:solidFill>
              <a:ea typeface="微软雅黑" panose="020B0503020204020204" pitchFamily="34" charset="-122"/>
            </a:endParaRP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对于高速网络链路，我们提高的仅仅是数据的</a:t>
            </a:r>
            <a:r>
              <a:rPr lang="zh-CN" altLang="en-US" sz="2000" b="1" dirty="0">
                <a:solidFill>
                  <a:srgbClr val="0000FF"/>
                </a:solidFill>
                <a:latin typeface="微软雅黑" panose="020B0503020204020204" pitchFamily="34" charset="-122"/>
                <a:ea typeface="微软雅黑" panose="020B0503020204020204" pitchFamily="34" charset="-122"/>
              </a:rPr>
              <a:t>发送速率</a:t>
            </a:r>
            <a:r>
              <a:rPr lang="zh-CN" altLang="en-US" sz="2000" b="1" dirty="0">
                <a:latin typeface="微软雅黑" panose="020B0503020204020204" pitchFamily="34" charset="-122"/>
                <a:ea typeface="微软雅黑" panose="020B0503020204020204" pitchFamily="34" charset="-122"/>
              </a:rPr>
              <a:t>而不是比特在链路上的</a:t>
            </a:r>
            <a:r>
              <a:rPr lang="zh-CN" altLang="en-US" sz="2000" b="1" dirty="0">
                <a:solidFill>
                  <a:srgbClr val="0000FF"/>
                </a:solidFill>
                <a:latin typeface="微软雅黑" panose="020B0503020204020204" pitchFamily="34" charset="-122"/>
                <a:ea typeface="微软雅黑" panose="020B0503020204020204" pitchFamily="34" charset="-122"/>
              </a:rPr>
              <a:t>传播速率</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以下说法是</a:t>
            </a:r>
            <a:r>
              <a:rPr lang="zh-CN" altLang="en-US" sz="2000" b="1" dirty="0">
                <a:solidFill>
                  <a:srgbClr val="FFFF00"/>
                </a:solidFill>
                <a:latin typeface="微软雅黑" panose="020B0503020204020204" pitchFamily="34" charset="-122"/>
                <a:ea typeface="微软雅黑" panose="020B0503020204020204" pitchFamily="34" charset="-122"/>
              </a:rPr>
              <a:t>错误</a:t>
            </a:r>
            <a:r>
              <a:rPr lang="zh-CN" altLang="en-US" sz="2000" b="1" dirty="0">
                <a:solidFill>
                  <a:schemeClr val="bg1"/>
                </a:solidFill>
                <a:latin typeface="微软雅黑" panose="020B0503020204020204" pitchFamily="34" charset="-122"/>
                <a:ea typeface="微软雅黑" panose="020B0503020204020204" pitchFamily="34" charset="-122"/>
              </a:rPr>
              <a:t>的：</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ts val="2700"/>
              </a:lnSpc>
              <a:spcBef>
                <a:spcPts val="600"/>
              </a:spcBef>
            </a:pPr>
            <a:r>
              <a:rPr lang="zh-CN" altLang="zh-CN" sz="2000" b="1" dirty="0">
                <a:solidFill>
                  <a:srgbClr val="FFFF00"/>
                </a:solidFill>
                <a:latin typeface="微软雅黑" panose="020B0503020204020204" pitchFamily="34" charset="-122"/>
                <a:ea typeface="微软雅黑" panose="020B0503020204020204" pitchFamily="34" charset="-122"/>
              </a:rPr>
              <a:t>“在高速链路（或高带宽链路）上，比特会传送得更快些”。</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anose="020B0503020204020204" pitchFamily="34" charset="-122"/>
                <a:ea typeface="微软雅黑" panose="020B0503020204020204" pitchFamily="34" charset="-122"/>
              </a:rPr>
              <a:t>5. </a:t>
            </a:r>
            <a:r>
              <a:rPr lang="zh-CN" altLang="en-US" b="1" dirty="0">
                <a:latin typeface="微软雅黑" panose="020B0503020204020204" pitchFamily="34" charset="-122"/>
                <a:ea typeface="微软雅黑" panose="020B0503020204020204" pitchFamily="34" charset="-122"/>
              </a:rPr>
              <a:t>时延带宽积</a:t>
            </a:r>
            <a:endParaRPr lang="zh-CN" altLang="en-US" b="1" dirty="0">
              <a:latin typeface="微软雅黑" panose="020B0503020204020204" pitchFamily="34" charset="-122"/>
              <a:ea typeface="微软雅黑" panose="020B0503020204020204" pitchFamily="34" charset="-122"/>
            </a:endParaRP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anose="020B0503020204020204" pitchFamily="34" charset="-122"/>
                <a:ea typeface="微软雅黑" panose="020B0503020204020204" pitchFamily="34" charset="-122"/>
              </a:rPr>
              <a:t>链路的时延带宽积又称为</a:t>
            </a:r>
            <a:r>
              <a:rPr lang="zh-CN" altLang="en-US" sz="2000" b="1" dirty="0">
                <a:solidFill>
                  <a:srgbClr val="0000FF"/>
                </a:solidFill>
                <a:latin typeface="微软雅黑" panose="020B0503020204020204" pitchFamily="34" charset="-122"/>
                <a:ea typeface="微软雅黑" panose="020B0503020204020204" pitchFamily="34" charset="-122"/>
              </a:rPr>
              <a:t>以比特为单位的链路长度。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（传播）时延</a:t>
            </a:r>
            <a:endParaRPr lang="zh-CN" altLang="en-US" sz="1400" b="1">
              <a:latin typeface="微软雅黑" panose="020B0503020204020204" pitchFamily="34" charset="-122"/>
              <a:ea typeface="微软雅黑" panose="020B0503020204020204" pitchFamily="34" charset="-122"/>
            </a:endParaRP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链 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带宽</a:t>
            </a:r>
            <a:endParaRPr lang="zh-CN" altLang="en-US" sz="1400" b="1">
              <a:latin typeface="微软雅黑" panose="020B0503020204020204" pitchFamily="34" charset="-122"/>
              <a:ea typeface="微软雅黑" panose="020B0503020204020204" pitchFamily="34" charset="-122"/>
            </a:endParaRP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时延带宽积 </a:t>
            </a:r>
            <a:r>
              <a:rPr lang="en-US" altLang="zh-CN" sz="1600" b="1">
                <a:solidFill>
                  <a:schemeClr val="bg1"/>
                </a:solidFill>
                <a:latin typeface="微软雅黑" panose="020B0503020204020204" pitchFamily="34" charset="-122"/>
                <a:ea typeface="微软雅黑" panose="020B0503020204020204" pitchFamily="34" charset="-122"/>
              </a:rPr>
              <a:t>= </a:t>
            </a:r>
            <a:r>
              <a:rPr lang="zh-CN" altLang="en-US" sz="1600" b="1">
                <a:solidFill>
                  <a:schemeClr val="bg1"/>
                </a:solidFill>
                <a:latin typeface="微软雅黑" panose="020B0503020204020204" pitchFamily="34" charset="-122"/>
                <a:ea typeface="微软雅黑" panose="020B0503020204020204" pitchFamily="34" charset="-122"/>
              </a:rPr>
              <a:t>传播时延 </a:t>
            </a:r>
            <a:r>
              <a:rPr lang="zh-CN" altLang="en-US" sz="1600" b="1">
                <a:solidFill>
                  <a:schemeClr val="bg1"/>
                </a:solidFill>
                <a:latin typeface="微软雅黑" panose="020B0503020204020204" pitchFamily="34" charset="-122"/>
                <a:ea typeface="微软雅黑" panose="020B0503020204020204" pitchFamily="34" charset="-122"/>
                <a:sym typeface="Symbol" panose="05050102010706020507" pitchFamily="18" charset="2"/>
              </a:rPr>
              <a:t> 带宽</a:t>
            </a:r>
            <a:endParaRPr lang="zh-CN" altLang="en-US" sz="1600" b="1">
              <a:solidFill>
                <a:schemeClr val="bg1"/>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p:spPr>
        <p:txBody>
          <a:bodyPr>
            <a:spAutoFit/>
          </a:bodyPr>
          <a:lstStyle/>
          <a:p>
            <a:pPr algn="ctr"/>
            <a:r>
              <a:rPr lang="zh-CN" altLang="zh-CN" sz="1600" b="1">
                <a:solidFill>
                  <a:schemeClr val="bg1"/>
                </a:solidFill>
                <a:latin typeface="微软雅黑" panose="020B0503020204020204" pitchFamily="34" charset="-122"/>
                <a:ea typeface="微软雅黑" panose="020B0503020204020204" pitchFamily="34" charset="-122"/>
              </a:rPr>
              <a:t>只有在代表链路的管道都充满比特时，</a:t>
            </a:r>
            <a:endParaRPr lang="en-US" altLang="zh-CN" sz="1600" b="1">
              <a:solidFill>
                <a:schemeClr val="bg1"/>
              </a:solidFill>
              <a:latin typeface="微软雅黑" panose="020B0503020204020204" pitchFamily="34" charset="-122"/>
              <a:ea typeface="微软雅黑" panose="020B0503020204020204" pitchFamily="34" charset="-122"/>
            </a:endParaRPr>
          </a:p>
          <a:p>
            <a:pPr algn="ctr"/>
            <a:r>
              <a:rPr lang="zh-CN" altLang="zh-CN" sz="1600" b="1">
                <a:solidFill>
                  <a:schemeClr val="bg1"/>
                </a:solidFill>
                <a:latin typeface="微软雅黑" panose="020B0503020204020204" pitchFamily="34" charset="-122"/>
                <a:ea typeface="微软雅黑" panose="020B0503020204020204" pitchFamily="34" charset="-122"/>
              </a:rPr>
              <a:t>链路才得到</a:t>
            </a:r>
            <a:r>
              <a:rPr lang="zh-CN" altLang="en-US" sz="1600" b="1">
                <a:solidFill>
                  <a:schemeClr val="bg1"/>
                </a:solidFill>
                <a:latin typeface="微软雅黑" panose="020B0503020204020204" pitchFamily="34" charset="-122"/>
                <a:ea typeface="微软雅黑" panose="020B0503020204020204" pitchFamily="34" charset="-122"/>
              </a:rPr>
              <a:t>了</a:t>
            </a:r>
            <a:r>
              <a:rPr lang="zh-CN" altLang="zh-CN" sz="1600" b="1">
                <a:solidFill>
                  <a:schemeClr val="bg1"/>
                </a:solidFill>
                <a:latin typeface="微软雅黑" panose="020B0503020204020204" pitchFamily="34" charset="-122"/>
                <a:ea typeface="微软雅黑" panose="020B0503020204020204" pitchFamily="34" charset="-122"/>
              </a:rPr>
              <a:t>充分利用</a:t>
            </a:r>
            <a:r>
              <a:rPr lang="zh-CN" altLang="en-US" sz="1600" b="1">
                <a:solidFill>
                  <a:schemeClr val="bg1"/>
                </a:solidFill>
                <a:latin typeface="微软雅黑" panose="020B0503020204020204" pitchFamily="34" charset="-122"/>
                <a:ea typeface="微软雅黑" panose="020B0503020204020204" pitchFamily="34" charset="-122"/>
              </a:rPr>
              <a:t>。</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链路像一条空心管道</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6. </a:t>
            </a:r>
            <a:r>
              <a:rPr lang="zh-CN" altLang="zh-CN" sz="2000" b="1" dirty="0">
                <a:latin typeface="微软雅黑" panose="020B0503020204020204" pitchFamily="34" charset="-122"/>
                <a:ea typeface="微软雅黑" panose="020B0503020204020204" pitchFamily="34" charset="-122"/>
              </a:rPr>
              <a:t>往返时间</a:t>
            </a:r>
            <a:endParaRPr lang="zh-CN" altLang="en-US" sz="2000" b="1" dirty="0">
              <a:latin typeface="微软雅黑" panose="020B0503020204020204" pitchFamily="34" charset="-122"/>
              <a:ea typeface="微软雅黑" panose="020B0503020204020204"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互联网上的信息不仅仅单方向传输</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而是双向交互的。因此，有时很需要知道双向交互一次所需的时间</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往返时间</a:t>
            </a:r>
            <a:r>
              <a:rPr lang="en-US" altLang="zh-CN" sz="2000" b="1" dirty="0">
                <a:solidFill>
                  <a:srgbClr val="0000FF"/>
                </a:solidFill>
                <a:latin typeface="微软雅黑" panose="020B0503020204020204" pitchFamily="34" charset="-122"/>
                <a:ea typeface="微软雅黑" panose="020B0503020204020204" pitchFamily="34" charset="-122"/>
              </a:rPr>
              <a:t> RTT </a:t>
            </a:r>
            <a:r>
              <a:rPr lang="en-US" altLang="zh-CN" sz="2000" b="1" dirty="0">
                <a:latin typeface="微软雅黑" panose="020B0503020204020204" pitchFamily="34" charset="-122"/>
                <a:ea typeface="微软雅黑" panose="020B0503020204020204" pitchFamily="34" charset="-122"/>
              </a:rPr>
              <a:t>(round-trip time) </a:t>
            </a:r>
            <a:r>
              <a:rPr lang="zh-CN" altLang="en-US" sz="2000" b="1" dirty="0">
                <a:latin typeface="微软雅黑" panose="020B0503020204020204" pitchFamily="34" charset="-122"/>
                <a:ea typeface="微软雅黑" panose="020B0503020204020204" pitchFamily="34" charset="-122"/>
              </a:rPr>
              <a:t>表示从发送方发送数据开始，到发送方收到来自接收方的确认，总共经历的时间。</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在互联网中，往返时间还包括</a:t>
            </a:r>
            <a:r>
              <a:rPr lang="zh-CN" altLang="zh-CN" sz="2000" b="1" dirty="0">
                <a:solidFill>
                  <a:srgbClr val="0000FF"/>
                </a:solidFill>
                <a:latin typeface="微软雅黑" panose="020B0503020204020204" pitchFamily="34" charset="-122"/>
                <a:ea typeface="微软雅黑" panose="020B0503020204020204" pitchFamily="34" charset="-122"/>
              </a:rPr>
              <a:t>各中间结点</a:t>
            </a:r>
            <a:r>
              <a:rPr lang="zh-CN" altLang="zh-CN" sz="2000" b="1" dirty="0">
                <a:latin typeface="微软雅黑" panose="020B0503020204020204" pitchFamily="34" charset="-122"/>
                <a:ea typeface="微软雅黑" panose="020B0503020204020204" pitchFamily="34" charset="-122"/>
              </a:rPr>
              <a:t>的处理时延、排队时延以及转发数据时的发送时延。</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当使用卫星通信时，往返时间</a:t>
            </a:r>
            <a:r>
              <a:rPr lang="en-US" altLang="zh-CN" sz="2000" b="1" dirty="0">
                <a:solidFill>
                  <a:srgbClr val="0000FF"/>
                </a:solidFill>
                <a:latin typeface="微软雅黑" panose="020B0503020204020204" pitchFamily="34" charset="-122"/>
                <a:ea typeface="微软雅黑" panose="020B0503020204020204" pitchFamily="34" charset="-122"/>
              </a:rPr>
              <a:t> RTT </a:t>
            </a:r>
            <a:r>
              <a:rPr lang="zh-CN" altLang="zh-CN" sz="2000" b="1" dirty="0">
                <a:solidFill>
                  <a:srgbClr val="0000FF"/>
                </a:solidFill>
                <a:latin typeface="微软雅黑" panose="020B0503020204020204" pitchFamily="34" charset="-122"/>
                <a:ea typeface="微软雅黑" panose="020B0503020204020204" pitchFamily="34" charset="-122"/>
              </a:rPr>
              <a:t>相对较长，是很重要的一个性能指标。</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利用率</a:t>
            </a:r>
            <a:endParaRPr lang="zh-CN" altLang="en-US" sz="2000" b="1" dirty="0">
              <a:latin typeface="微软雅黑" panose="020B0503020204020204" pitchFamily="34" charset="-122"/>
              <a:ea typeface="微软雅黑" panose="020B0503020204020204" pitchFamily="34" charset="-122"/>
            </a:endParaRP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分为</a:t>
            </a:r>
            <a:r>
              <a:rPr lang="zh-CN" altLang="en-US" sz="2000" b="1" dirty="0">
                <a:solidFill>
                  <a:srgbClr val="0000FF"/>
                </a:solidFill>
                <a:latin typeface="微软雅黑" panose="020B0503020204020204" pitchFamily="34" charset="-122"/>
                <a:ea typeface="微软雅黑" panose="020B0503020204020204" pitchFamily="34" charset="-122"/>
              </a:rPr>
              <a:t>信道利用率</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网络利用率</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信道利用率指出某信道有百分之几的时间是被利用的（有数据通过）。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完全空闲的信道的利用率是零。</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网络利用率</a:t>
            </a:r>
            <a:r>
              <a:rPr lang="zh-CN" altLang="en-US" sz="2000" b="1" dirty="0">
                <a:latin typeface="微软雅黑" panose="020B0503020204020204" pitchFamily="34" charset="-122"/>
                <a:ea typeface="微软雅黑" panose="020B0503020204020204" pitchFamily="34" charset="-122"/>
              </a:rPr>
              <a:t>则是全网络的信道利用率的加权平均值。</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信道利用率</a:t>
            </a:r>
            <a:r>
              <a:rPr lang="zh-CN" altLang="en-US" sz="2000" b="1" dirty="0">
                <a:solidFill>
                  <a:srgbClr val="CC00CC"/>
                </a:solidFill>
                <a:latin typeface="微软雅黑" panose="020B0503020204020204" pitchFamily="34" charset="-122"/>
                <a:ea typeface="微软雅黑" panose="020B0503020204020204" pitchFamily="34" charset="-122"/>
              </a:rPr>
              <a:t>并非越高越好</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当某信道的利用率增大时，该信道引起的时延也就迅速增加</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时延与网络利用率的关系</a:t>
            </a:r>
            <a:endParaRPr lang="zh-CN" altLang="en-US" sz="2000" b="1">
              <a:solidFill>
                <a:schemeClr val="bg1"/>
              </a:solidFill>
              <a:ea typeface="微软雅黑" panose="020B0503020204020204" pitchFamily="34" charset="-122"/>
            </a:endParaRP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根据排队论的理论，当某信道的利用率增大时，该信道引起的时延也就迅速增加。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若令 </a:t>
            </a:r>
            <a:r>
              <a:rPr lang="en-US" altLang="zh-CN" sz="2000" b="1" i="1" dirty="0">
                <a:latin typeface="微软雅黑" panose="020B0503020204020204" pitchFamily="34" charset="-122"/>
                <a:ea typeface="微软雅黑" panose="020B0503020204020204" pitchFamily="34" charset="-122"/>
              </a:rPr>
              <a:t>D</a:t>
            </a:r>
            <a:r>
              <a:rPr lang="en-US" altLang="zh-CN" sz="2000" b="1" i="1" baseline="-25000" dirty="0">
                <a:latin typeface="微软雅黑" panose="020B0503020204020204" pitchFamily="34" charset="-122"/>
                <a:ea typeface="微软雅黑" panose="020B0503020204020204" pitchFamily="34" charset="-122"/>
              </a:rPr>
              <a:t>0</a:t>
            </a:r>
            <a:r>
              <a:rPr lang="en-US" altLang="zh-CN" sz="2000" b="1" i="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表示网络空闲时的时延，</a:t>
            </a:r>
            <a:r>
              <a:rPr lang="en-US" altLang="zh-CN" sz="2000" b="1" i="1" dirty="0">
                <a:latin typeface="微软雅黑" panose="020B0503020204020204" pitchFamily="34" charset="-122"/>
                <a:ea typeface="微软雅黑" panose="020B0503020204020204" pitchFamily="34" charset="-122"/>
              </a:rPr>
              <a:t>D</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表示网络当前的时延，则在适当的假定条件下，可以用下面的简单公式表示 </a:t>
            </a:r>
            <a:r>
              <a:rPr lang="en-US" altLang="zh-CN" sz="2000" b="1" i="1" dirty="0">
                <a:latin typeface="微软雅黑" panose="020B0503020204020204" pitchFamily="34" charset="-122"/>
                <a:ea typeface="微软雅黑" panose="020B0503020204020204" pitchFamily="34" charset="-122"/>
              </a:rPr>
              <a:t>D</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和 </a:t>
            </a:r>
            <a:r>
              <a:rPr lang="en-US" altLang="zh-CN" sz="2000" b="1" i="1" dirty="0">
                <a:latin typeface="微软雅黑" panose="020B0503020204020204" pitchFamily="34" charset="-122"/>
                <a:ea typeface="微软雅黑" panose="020B0503020204020204" pitchFamily="34" charset="-122"/>
              </a:rPr>
              <a:t>D</a:t>
            </a:r>
            <a:r>
              <a:rPr lang="en-US" altLang="zh-CN" sz="2000" b="1" i="1" baseline="-25000" dirty="0">
                <a:latin typeface="微软雅黑" panose="020B0503020204020204" pitchFamily="34" charset="-122"/>
                <a:ea typeface="微软雅黑" panose="020B0503020204020204" pitchFamily="34" charset="-122"/>
              </a:rPr>
              <a:t>0 </a:t>
            </a:r>
            <a:r>
              <a:rPr lang="zh-CN" altLang="en-US" sz="2000" b="1" dirty="0">
                <a:latin typeface="微软雅黑" panose="020B0503020204020204" pitchFamily="34" charset="-122"/>
                <a:ea typeface="微软雅黑" panose="020B0503020204020204" pitchFamily="34" charset="-122"/>
              </a:rPr>
              <a:t>之间的关系： </a:t>
            </a:r>
            <a:endParaRPr lang="zh-CN" altLang="en-US" sz="2000" b="1" dirty="0">
              <a:latin typeface="微软雅黑" panose="020B0503020204020204" pitchFamily="34" charset="-122"/>
              <a:ea typeface="微软雅黑" panose="020B0503020204020204" pitchFamily="34" charset="-122"/>
            </a:endParaRP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p:spPr>
        <p:txBody>
          <a:bodyPr>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其中：</a:t>
            </a:r>
            <a:r>
              <a:rPr lang="en-US" altLang="zh-CN" sz="1600" b="1" i="1" dirty="0">
                <a:solidFill>
                  <a:schemeClr val="bg1"/>
                </a:solidFill>
                <a:latin typeface="微软雅黑" panose="020B0503020204020204" pitchFamily="34" charset="-122"/>
                <a:ea typeface="微软雅黑" panose="020B0503020204020204" pitchFamily="34" charset="-122"/>
              </a:rPr>
              <a:t>U </a:t>
            </a:r>
            <a:r>
              <a:rPr lang="zh-CN" altLang="en-US" sz="1600" b="1" dirty="0">
                <a:solidFill>
                  <a:schemeClr val="bg1"/>
                </a:solidFill>
                <a:latin typeface="微软雅黑" panose="020B0503020204020204" pitchFamily="34" charset="-122"/>
                <a:ea typeface="微软雅黑" panose="020B0503020204020204" pitchFamily="34" charset="-122"/>
              </a:rPr>
              <a:t>是网络的利用率，数值在 </a:t>
            </a:r>
            <a:r>
              <a:rPr lang="en-US" altLang="zh-CN" sz="1600" b="1" dirty="0">
                <a:solidFill>
                  <a:schemeClr val="bg1"/>
                </a:solidFill>
                <a:latin typeface="微软雅黑" panose="020B0503020204020204" pitchFamily="34" charset="-122"/>
                <a:ea typeface="微软雅黑" panose="020B0503020204020204" pitchFamily="34" charset="-122"/>
              </a:rPr>
              <a:t>0 </a:t>
            </a:r>
            <a:r>
              <a:rPr lang="zh-CN" altLang="en-US" sz="1600" b="1" dirty="0">
                <a:solidFill>
                  <a:schemeClr val="bg1"/>
                </a:solidFill>
                <a:latin typeface="微软雅黑" panose="020B0503020204020204" pitchFamily="34" charset="-122"/>
                <a:ea typeface="微软雅黑" panose="020B0503020204020204" pitchFamily="34" charset="-122"/>
              </a:rPr>
              <a:t>到 </a:t>
            </a:r>
            <a:r>
              <a:rPr lang="en-US" altLang="zh-CN" sz="1600" b="1" dirty="0">
                <a:solidFill>
                  <a:schemeClr val="bg1"/>
                </a:solidFill>
                <a:latin typeface="微软雅黑" panose="020B0503020204020204" pitchFamily="34" charset="-122"/>
                <a:ea typeface="微软雅黑" panose="020B0503020204020204" pitchFamily="34" charset="-122"/>
              </a:rPr>
              <a:t>1 </a:t>
            </a:r>
            <a:r>
              <a:rPr lang="zh-CN" altLang="en-US" sz="1600" b="1" dirty="0">
                <a:solidFill>
                  <a:schemeClr val="bg1"/>
                </a:solidFill>
                <a:latin typeface="微软雅黑" panose="020B0503020204020204" pitchFamily="34" charset="-122"/>
                <a:ea typeface="微软雅黑" panose="020B0503020204020204" pitchFamily="34" charset="-122"/>
              </a:rPr>
              <a:t>之间。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56873" y="1239042"/>
            <a:ext cx="5876733" cy="294299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时延与网络利用率的关系</a:t>
            </a:r>
            <a:endParaRPr lang="zh-CN" altLang="en-US" sz="2000" b="1" dirty="0">
              <a:solidFill>
                <a:schemeClr val="bg1"/>
              </a:solidFill>
              <a:ea typeface="微软雅黑" panose="020B0503020204020204" pitchFamily="34" charset="-122"/>
            </a:endParaRPr>
          </a:p>
        </p:txBody>
      </p:sp>
      <p:grpSp>
        <p:nvGrpSpPr>
          <p:cNvPr id="114695" name="组合 4"/>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1956B9"/>
                  </a:solidFill>
                  <a:latin typeface="微软雅黑" panose="020B0503020204020204" pitchFamily="34" charset="-122"/>
                  <a:ea typeface="微软雅黑" panose="020B0503020204020204" pitchFamily="34" charset="-122"/>
                </a:rPr>
                <a:t>时延 </a:t>
              </a:r>
              <a:r>
                <a:rPr lang="en-US" altLang="zh-CN" sz="1600" b="1" i="1">
                  <a:solidFill>
                    <a:srgbClr val="1956B9"/>
                  </a:solidFill>
                  <a:latin typeface="微软雅黑" panose="020B0503020204020204" pitchFamily="34" charset="-122"/>
                  <a:ea typeface="微软雅黑" panose="020B0503020204020204" pitchFamily="34" charset="-122"/>
                </a:rPr>
                <a:t>D</a:t>
              </a:r>
              <a:endParaRPr lang="en-US" altLang="zh-CN" sz="1600" b="1" i="1">
                <a:solidFill>
                  <a:srgbClr val="1956B9"/>
                </a:solidFill>
                <a:latin typeface="微软雅黑" panose="020B0503020204020204" pitchFamily="34" charset="-122"/>
                <a:ea typeface="微软雅黑" panose="020B0503020204020204" pitchFamily="34" charset="-122"/>
              </a:endParaRP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1956B9"/>
                  </a:solidFill>
                  <a:latin typeface="微软雅黑" panose="020B0503020204020204" pitchFamily="34" charset="-122"/>
                  <a:ea typeface="微软雅黑" panose="020B0503020204020204" pitchFamily="34" charset="-122"/>
                </a:rPr>
                <a:t>利用率 </a:t>
              </a:r>
              <a:r>
                <a:rPr lang="en-US" altLang="zh-CN" sz="1600" b="1" i="1">
                  <a:solidFill>
                    <a:srgbClr val="1956B9"/>
                  </a:solidFill>
                  <a:latin typeface="微软雅黑" panose="020B0503020204020204" pitchFamily="34" charset="-122"/>
                  <a:ea typeface="微软雅黑" panose="020B0503020204020204" pitchFamily="34" charset="-122"/>
                </a:rPr>
                <a:t>U</a:t>
              </a:r>
              <a:endParaRPr lang="en-US" altLang="zh-CN" sz="1600" b="1" i="1">
                <a:solidFill>
                  <a:srgbClr val="1956B9"/>
                </a:solidFill>
                <a:latin typeface="微软雅黑" panose="020B0503020204020204" pitchFamily="34" charset="-122"/>
                <a:ea typeface="微软雅黑" panose="020B0503020204020204" pitchFamily="34" charset="-122"/>
              </a:endParaRP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1956B9"/>
                  </a:solidFill>
                  <a:latin typeface="微软雅黑" panose="020B0503020204020204" pitchFamily="34" charset="-122"/>
                  <a:ea typeface="微软雅黑" panose="020B0503020204020204" pitchFamily="34" charset="-122"/>
                </a:rPr>
                <a:t>1</a:t>
              </a:r>
              <a:endParaRPr lang="en-US" altLang="zh-CN" sz="1600" b="1" i="1">
                <a:solidFill>
                  <a:srgbClr val="1956B9"/>
                </a:solidFill>
                <a:latin typeface="微软雅黑" panose="020B0503020204020204" pitchFamily="34" charset="-122"/>
                <a:ea typeface="微软雅黑" panose="020B0503020204020204"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1956B9"/>
                  </a:solidFill>
                  <a:latin typeface="微软雅黑" panose="020B0503020204020204" pitchFamily="34" charset="-122"/>
                  <a:ea typeface="微软雅黑" panose="020B0503020204020204" pitchFamily="34" charset="-122"/>
                </a:rPr>
                <a:t>0</a:t>
              </a:r>
              <a:endParaRPr lang="en-US" altLang="zh-CN" sz="1600" b="1" i="1">
                <a:solidFill>
                  <a:srgbClr val="1956B9"/>
                </a:solidFill>
                <a:latin typeface="微软雅黑" panose="020B0503020204020204" pitchFamily="34" charset="-122"/>
                <a:ea typeface="微软雅黑" panose="020B0503020204020204"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i="1">
                  <a:solidFill>
                    <a:srgbClr val="1956B9"/>
                  </a:solidFill>
                  <a:latin typeface="微软雅黑" panose="020B0503020204020204" pitchFamily="34" charset="-122"/>
                  <a:ea typeface="微软雅黑" panose="020B0503020204020204" pitchFamily="34" charset="-122"/>
                </a:rPr>
                <a:t>D</a:t>
              </a:r>
              <a:r>
                <a:rPr lang="en-US" altLang="zh-CN" sz="1600" b="1" baseline="-25000">
                  <a:solidFill>
                    <a:srgbClr val="1956B9"/>
                  </a:solidFill>
                  <a:latin typeface="微软雅黑" panose="020B0503020204020204" pitchFamily="34" charset="-122"/>
                  <a:ea typeface="微软雅黑" panose="020B0503020204020204" pitchFamily="34" charset="-122"/>
                </a:rPr>
                <a:t>0</a:t>
              </a:r>
              <a:endParaRPr lang="en-US" altLang="zh-CN" sz="1600" b="1" i="1" baseline="-25000">
                <a:solidFill>
                  <a:srgbClr val="1956B9"/>
                </a:solidFill>
                <a:latin typeface="微软雅黑" panose="020B0503020204020204" pitchFamily="34" charset="-122"/>
                <a:ea typeface="微软雅黑" panose="020B0503020204020204"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chemeClr val="bg1"/>
                  </a:solidFill>
                  <a:latin typeface="微软雅黑" panose="020B0503020204020204" pitchFamily="34" charset="-122"/>
                  <a:ea typeface="微软雅黑" panose="020B0503020204020204" pitchFamily="34" charset="-122"/>
                </a:rPr>
                <a:t>时延急剧增大</a:t>
              </a:r>
              <a:endParaRPr lang="zh-CN" altLang="en-US" b="1" i="1">
                <a:solidFill>
                  <a:schemeClr val="bg1"/>
                </a:solidFill>
                <a:latin typeface="微软雅黑" panose="020B0503020204020204" pitchFamily="34" charset="-122"/>
                <a:ea typeface="微软雅黑" panose="020B0503020204020204"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当信道的利用率增大时，该信道引起的时延迅速增加。</a:t>
            </a:r>
            <a:endParaRPr lang="zh-CN" altLang="en-US" sz="1600" b="1">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1.6.2  </a:t>
            </a:r>
            <a:r>
              <a:rPr lang="zh-CN" altLang="en-US" sz="2400" b="1" dirty="0">
                <a:solidFill>
                  <a:schemeClr val="bg1"/>
                </a:solidFill>
                <a:latin typeface="微软雅黑" panose="020B0503020204020204" pitchFamily="34" charset="-122"/>
                <a:ea typeface="微软雅黑" panose="020B0503020204020204" pitchFamily="34" charset="-122"/>
              </a:rPr>
              <a:t>计算机网络的非性能特征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anose="020B0503020204020204" pitchFamily="34" charset="-122"/>
                <a:ea typeface="微软雅黑" panose="020B0503020204020204" pitchFamily="34" charset="-122"/>
              </a:rPr>
              <a:t>一些</a:t>
            </a:r>
            <a:r>
              <a:rPr lang="zh-CN" altLang="zh-CN" sz="2000" b="1" dirty="0">
                <a:latin typeface="微软雅黑" panose="020B0503020204020204" pitchFamily="34" charset="-122"/>
                <a:ea typeface="微软雅黑" panose="020B0503020204020204" pitchFamily="34" charset="-122"/>
              </a:rPr>
              <a:t>非性能特征也很重要。</a:t>
            </a:r>
            <a:r>
              <a:rPr lang="zh-CN" altLang="en-US" sz="2000" b="1" dirty="0">
                <a:latin typeface="微软雅黑" panose="020B0503020204020204" pitchFamily="34" charset="-122"/>
                <a:ea typeface="微软雅黑" panose="020B0503020204020204" pitchFamily="34" charset="-122"/>
              </a:rPr>
              <a:t>它们</a:t>
            </a:r>
            <a:r>
              <a:rPr lang="zh-CN" altLang="zh-CN" sz="2000" b="1" dirty="0">
                <a:latin typeface="微软雅黑" panose="020B0503020204020204" pitchFamily="34" charset="-122"/>
                <a:ea typeface="微软雅黑" panose="020B0503020204020204" pitchFamily="34" charset="-122"/>
              </a:rPr>
              <a:t>与前面介绍的性能指标有很大的关系</a:t>
            </a:r>
            <a:r>
              <a:rPr lang="zh-CN" altLang="en-US" sz="2000" b="1" dirty="0">
                <a:latin typeface="微软雅黑" panose="020B0503020204020204" pitchFamily="34" charset="-122"/>
                <a:ea typeface="微软雅黑" panose="020B0503020204020204" pitchFamily="34" charset="-122"/>
              </a:rPr>
              <a:t>。主要包括：</a:t>
            </a:r>
            <a:endParaRPr lang="en-US" altLang="zh-CN" sz="2000" b="1" dirty="0">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费用</a:t>
            </a:r>
            <a:endParaRPr lang="zh-CN" altLang="en-US" sz="2000" b="1" dirty="0">
              <a:latin typeface="微软雅黑" panose="020B0503020204020204" pitchFamily="34" charset="-122"/>
              <a:ea typeface="微软雅黑" panose="020B0503020204020204" pitchFamily="34" charset="-122"/>
            </a:endParaRPr>
          </a:p>
          <a:p>
            <a:pPr marL="288925" lvl="1" indent="-28575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质量</a:t>
            </a:r>
            <a:endParaRPr lang="zh-CN" altLang="en-US" sz="2000" b="1" dirty="0">
              <a:latin typeface="微软雅黑" panose="020B0503020204020204" pitchFamily="34" charset="-122"/>
              <a:ea typeface="微软雅黑" panose="020B0503020204020204" pitchFamily="34" charset="-122"/>
            </a:endParaRPr>
          </a:p>
          <a:p>
            <a:pPr marL="288925" lvl="1" indent="-28575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标准化</a:t>
            </a:r>
            <a:endParaRPr lang="zh-CN" altLang="en-US" sz="2000" b="1" dirty="0">
              <a:latin typeface="微软雅黑" panose="020B0503020204020204" pitchFamily="34" charset="-122"/>
              <a:ea typeface="微软雅黑" panose="020B0503020204020204" pitchFamily="34" charset="-122"/>
            </a:endParaRPr>
          </a:p>
          <a:p>
            <a:pPr marL="288925" lvl="1" indent="-285750">
              <a:lnSpc>
                <a:spcPts val="3300"/>
              </a:lnSpc>
              <a:buClr>
                <a:srgbClr val="0070C0"/>
              </a:buClr>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288925" lvl="1" indent="-285750">
              <a:lnSpc>
                <a:spcPts val="3300"/>
              </a:lnSpc>
              <a:buClr>
                <a:srgbClr val="0070C0"/>
              </a:buClr>
              <a:buFont typeface="Wingdings" panose="05000000000000000000" pitchFamily="2" charset="2"/>
              <a:buChar char="l"/>
            </a:pPr>
            <a:endParaRPr lang="en-US" altLang="zh-CN" sz="2000" b="1" dirty="0">
              <a:latin typeface="微软雅黑" panose="020B0503020204020204" pitchFamily="34" charset="-122"/>
              <a:ea typeface="微软雅黑" panose="020B0503020204020204" pitchFamily="34" charset="-122"/>
            </a:endParaRPr>
          </a:p>
          <a:p>
            <a:pPr marL="288925" lvl="1"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可靠性</a:t>
            </a:r>
            <a:endParaRPr lang="zh-CN" altLang="en-US" sz="2000" b="1" dirty="0">
              <a:latin typeface="微软雅黑" panose="020B0503020204020204" pitchFamily="34" charset="-122"/>
              <a:ea typeface="微软雅黑" panose="020B0503020204020204" pitchFamily="34" charset="-122"/>
            </a:endParaRPr>
          </a:p>
          <a:p>
            <a:pPr marL="288925" lvl="1" indent="-28575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可扩展性和可升级性 </a:t>
            </a:r>
            <a:endParaRPr lang="zh-CN" altLang="en-US" sz="2000" b="1" dirty="0">
              <a:latin typeface="微软雅黑" panose="020B0503020204020204" pitchFamily="34" charset="-122"/>
              <a:ea typeface="微软雅黑" panose="020B0503020204020204" pitchFamily="34" charset="-122"/>
            </a:endParaRPr>
          </a:p>
          <a:p>
            <a:pPr marL="288925" lvl="1" indent="-28575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易于管理和维护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endParaRPr lang="zh-CN" altLang="zh-CN" sz="2000" b="1" dirty="0">
              <a:solidFill>
                <a:schemeClr val="bg1"/>
              </a:solidFill>
              <a:ea typeface="微软雅黑" panose="020B0503020204020204" pitchFamily="34" charset="-122"/>
            </a:endParaRP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endParaRPr lang="zh-CN" altLang="en-US" sz="2000" b="1">
              <a:solidFill>
                <a:schemeClr val="bg1"/>
              </a:solidFill>
              <a:ea typeface="微软雅黑" panose="020B0503020204020204" pitchFamily="34" charset="-122"/>
            </a:endParaRP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endParaRPr lang="zh-CN" altLang="en-US" sz="2000" b="1">
              <a:solidFill>
                <a:schemeClr val="bg1"/>
              </a:solidFill>
              <a:ea typeface="微软雅黑" panose="020B0503020204020204" pitchFamily="34" charset="-122"/>
            </a:endParaRP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endParaRPr lang="zh-CN" altLang="en-US"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3249944" y="1687513"/>
            <a:ext cx="2640938" cy="2655887"/>
          </a:xfrm>
        </p:spPr>
      </p:pic>
      <p:pic>
        <p:nvPicPr>
          <p:cNvPr id="3" name="图片 2"/>
          <p:cNvPicPr>
            <a:picLocks noChangeAspect="1"/>
          </p:cNvPicPr>
          <p:nvPr/>
        </p:nvPicPr>
        <p:blipFill>
          <a:blip r:embed="rId2"/>
          <a:stretch>
            <a:fillRect/>
          </a:stretch>
        </p:blipFill>
        <p:spPr>
          <a:xfrm>
            <a:off x="2228647" y="474620"/>
            <a:ext cx="4387306" cy="450144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endParaRPr lang="zh-CN" altLang="en-US" sz="2000" b="1">
              <a:solidFill>
                <a:schemeClr val="bg1"/>
              </a:solidFill>
              <a:ea typeface="微软雅黑" panose="020B0503020204020204" pitchFamily="34" charset="-122"/>
            </a:endParaRP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endParaRPr lang="zh-CN" altLang="en-US" sz="2000" b="1">
              <a:solidFill>
                <a:schemeClr val="bg1"/>
              </a:solidFill>
              <a:ea typeface="微软雅黑" panose="020B0503020204020204" pitchFamily="34" charset="-122"/>
            </a:endParaRP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endParaRPr lang="zh-CN" altLang="en-US" sz="2000" b="1">
              <a:solidFill>
                <a:schemeClr val="bg1"/>
              </a:solidFill>
              <a:ea typeface="微软雅黑" panose="020B0503020204020204" pitchFamily="34" charset="-122"/>
            </a:endParaRP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endParaRPr lang="zh-CN" altLang="en-US" sz="2000" b="1" dirty="0">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endParaRPr lang="zh-CN" altLang="en-US" sz="2000" b="1" dirty="0">
              <a:latin typeface="微软雅黑" panose="020B0503020204020204" pitchFamily="34" charset="-122"/>
              <a:ea typeface="微软雅黑" panose="020B0503020204020204" pitchFamily="34" charset="-122"/>
            </a:endParaRPr>
          </a:p>
          <a:p>
            <a:pPr marL="897255"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897255"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endParaRPr lang="zh-CN" altLang="en-US" sz="2000" b="1">
              <a:solidFill>
                <a:schemeClr val="bg1"/>
              </a:solidFill>
              <a:ea typeface="微软雅黑" panose="020B0503020204020204" pitchFamily="34" charset="-122"/>
            </a:endParaRP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endParaRPr lang="zh-CN" altLang="en-US" sz="2000" b="1">
              <a:solidFill>
                <a:schemeClr val="bg1"/>
              </a:solidFill>
              <a:ea typeface="微软雅黑" panose="020B0503020204020204" pitchFamily="34" charset="-122"/>
            </a:endParaRP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endParaRPr lang="zh-CN" altLang="en-US" sz="2000" b="1">
              <a:solidFill>
                <a:schemeClr val="bg1"/>
              </a:solidFill>
              <a:ea typeface="微软雅黑" panose="020B0503020204020204" pitchFamily="34" charset="-122"/>
            </a:endParaRP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endParaRPr lang="zh-CN" altLang="en-US" sz="1300" b="1">
              <a:latin typeface="微软雅黑" panose="020B0503020204020204" pitchFamily="34" charset="-122"/>
              <a:ea typeface="微软雅黑" panose="020B0503020204020204" pitchFamily="34" charset="-122"/>
            </a:endParaRP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90" name="VISIO" r:id="rId1" imgW="3514725" imgH="2009775" progId="">
                  <p:embed/>
                </p:oleObj>
              </mc:Choice>
              <mc:Fallback>
                <p:oleObj name="VISIO" r:id="rId1" imgW="3514725" imgH="2009775" progId="">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endParaRPr lang="zh-CN" altLang="en-US" sz="1400" b="1">
              <a:solidFill>
                <a:srgbClr val="1956B9"/>
              </a:solidFill>
              <a:latin typeface="微软雅黑" panose="020B0503020204020204" pitchFamily="34" charset="-122"/>
              <a:ea typeface="微软雅黑" panose="020B0503020204020204" pitchFamily="34" charset="-122"/>
            </a:endParaRP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endParaRPr lang="zh-CN" altLang="en-US" sz="2400" b="1">
              <a:solidFill>
                <a:srgbClr val="0000FF"/>
              </a:solidFill>
              <a:latin typeface="微软雅黑" panose="020B0503020204020204" pitchFamily="34" charset="-122"/>
              <a:ea typeface="微软雅黑" panose="020B0503020204020204" pitchFamily="34" charset="-122"/>
            </a:endParaRP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endParaRPr lang="zh-CN" altLang="en-US"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endParaRPr lang="zh-CN" altLang="en-US"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endParaRPr lang="zh-CN" altLang="en-US"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endParaRPr lang="zh-CN" altLang="en-US"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endParaRPr lang="zh-CN" altLang="en-US" b="1" dirty="0">
              <a:latin typeface="微软雅黑" panose="020B0503020204020204" pitchFamily="34" charset="-122"/>
              <a:ea typeface="微软雅黑" panose="020B0503020204020204" pitchFamily="34" charset="-122"/>
            </a:endParaRP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endParaRPr lang="zh-CN" altLang="en-US" sz="2400" b="1">
              <a:solidFill>
                <a:srgbClr val="0000FF"/>
              </a:solidFill>
              <a:latin typeface="微软雅黑" panose="020B0503020204020204" pitchFamily="34" charset="-122"/>
              <a:ea typeface="微软雅黑" panose="020B0503020204020204" pitchFamily="34" charset="-122"/>
            </a:endParaRP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endParaRPr lang="zh-CN" altLang="en-US" sz="2000" b="1">
              <a:solidFill>
                <a:schemeClr val="bg1"/>
              </a:solidFill>
              <a:ea typeface="微软雅黑" panose="020B0503020204020204" pitchFamily="34" charset="-122"/>
            </a:endParaRP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endParaRPr lang="zh-CN"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endParaRPr lang="zh-CN"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endParaRPr lang="zh-CN"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endParaRPr lang="zh-CN"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endParaRPr lang="zh-CN"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endParaRPr lang="zh-CN" altLang="en-US" sz="2000" b="1">
              <a:solidFill>
                <a:schemeClr val="bg1"/>
              </a:solidFill>
              <a:ea typeface="微软雅黑" panose="020B0503020204020204" pitchFamily="34" charset="-122"/>
            </a:endParaRP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a:xfrm>
            <a:off x="3249944" y="1687513"/>
            <a:ext cx="2640938" cy="2655887"/>
          </a:xfrm>
        </p:spPr>
      </p:pic>
      <p:pic>
        <p:nvPicPr>
          <p:cNvPr id="2" name="图片 1"/>
          <p:cNvPicPr>
            <a:picLocks noChangeAspect="1"/>
          </p:cNvPicPr>
          <p:nvPr/>
        </p:nvPicPr>
        <p:blipFill>
          <a:blip r:embed="rId2"/>
          <a:stretch>
            <a:fillRect/>
          </a:stretch>
        </p:blipFill>
        <p:spPr>
          <a:xfrm>
            <a:off x="1817585" y="490538"/>
            <a:ext cx="5387807" cy="1654295"/>
          </a:xfrm>
          <a:prstGeom prst="rect">
            <a:avLst/>
          </a:prstGeom>
        </p:spPr>
      </p:pic>
      <p:pic>
        <p:nvPicPr>
          <p:cNvPr id="4" name="图片 3"/>
          <p:cNvPicPr>
            <a:picLocks noChangeAspect="1"/>
          </p:cNvPicPr>
          <p:nvPr/>
        </p:nvPicPr>
        <p:blipFill>
          <a:blip r:embed="rId3"/>
          <a:stretch>
            <a:fillRect/>
          </a:stretch>
        </p:blipFill>
        <p:spPr>
          <a:xfrm>
            <a:off x="1832826" y="2143660"/>
            <a:ext cx="5372566" cy="2509302"/>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6</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3</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2</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1</a:t>
            </a:r>
            <a:endParaRPr kumimoji="1" lang="en-US" altLang="zh-CN" sz="1100" b="1">
              <a:latin typeface="微软雅黑" panose="020B0503020204020204" pitchFamily="34" charset="-122"/>
              <a:ea typeface="微软雅黑" panose="020B0503020204020204" pitchFamily="34" charset="-122"/>
            </a:endParaRP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endParaRPr kumimoji="1" lang="zh-CN" altLang="en-US" sz="1400" b="1">
              <a:solidFill>
                <a:srgbClr val="1956B9"/>
              </a:solidFill>
              <a:latin typeface="微软雅黑" panose="020B0503020204020204" pitchFamily="34" charset="-122"/>
              <a:ea typeface="微软雅黑" panose="020B0503020204020204" pitchFamily="34" charset="-122"/>
            </a:endParaRP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endParaRPr kumimoji="1" lang="zh-CN" altLang="en-US" sz="1100" b="1">
              <a:latin typeface="微软雅黑" panose="020B0503020204020204" pitchFamily="34" charset="-122"/>
              <a:ea typeface="微软雅黑" panose="020B0503020204020204" pitchFamily="34" charset="-122"/>
            </a:endParaRP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endParaRPr kumimoji="1" lang="en-US" altLang="zh-CN" sz="1100" b="1">
              <a:latin typeface="微软雅黑" panose="020B0503020204020204" pitchFamily="34" charset="-122"/>
              <a:ea typeface="微软雅黑" panose="020B0503020204020204" pitchFamily="34" charset="-122"/>
            </a:endParaRP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endParaRPr kumimoji="1" lang="zh-CN" altLang="en-US" sz="1100" b="1">
              <a:latin typeface="微软雅黑" panose="020B0503020204020204" pitchFamily="34" charset="-122"/>
              <a:ea typeface="微软雅黑" panose="020B0503020204020204" pitchFamily="34" charset="-122"/>
            </a:endParaRP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endParaRPr kumimoji="1" lang="en-US" altLang="zh-CN" sz="1100" b="1">
              <a:latin typeface="微软雅黑" panose="020B0503020204020204" pitchFamily="34" charset="-122"/>
              <a:ea typeface="微软雅黑" panose="020B0503020204020204" pitchFamily="34" charset="-122"/>
            </a:endParaRP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endParaRPr kumimoji="1" lang="en-US" altLang="zh-CN" sz="1100" b="1">
              <a:latin typeface="微软雅黑" panose="020B0503020204020204" pitchFamily="34" charset="-122"/>
              <a:ea typeface="微软雅黑" panose="020B0503020204020204" pitchFamily="34" charset="-122"/>
            </a:endParaRP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endParaRPr kumimoji="1" lang="zh-CN" altLang="en-US" sz="1400" b="1">
              <a:latin typeface="微软雅黑" panose="020B0503020204020204" pitchFamily="34" charset="-122"/>
              <a:ea typeface="微软雅黑" panose="020B0503020204020204" pitchFamily="34" charset="-122"/>
            </a:endParaRP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endParaRPr kumimoji="1" lang="en-US" altLang="zh-CN" sz="1200" b="1">
              <a:latin typeface="微软雅黑" panose="020B0503020204020204" pitchFamily="34" charset="-122"/>
              <a:ea typeface="微软雅黑" panose="020B0503020204020204" pitchFamily="34" charset="-122"/>
            </a:endParaRP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endParaRPr kumimoji="1" lang="en-US" altLang="zh-CN" sz="1200" b="1">
              <a:latin typeface="微软雅黑" panose="020B0503020204020204" pitchFamily="34" charset="-122"/>
              <a:ea typeface="微软雅黑" panose="020B0503020204020204" pitchFamily="34" charset="-122"/>
            </a:endParaRP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endParaRPr kumimoji="1" lang="en-US" altLang="zh-CN" sz="1100" b="1">
              <a:latin typeface="微软雅黑" panose="020B0503020204020204" pitchFamily="34" charset="-122"/>
              <a:ea typeface="微软雅黑" panose="020B0503020204020204" pitchFamily="34" charset="-122"/>
            </a:endParaRP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3</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2</a:t>
            </a: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1</a:t>
            </a:r>
            <a:endParaRPr kumimoji="1" lang="en-US" altLang="zh-CN" sz="1100" b="1">
              <a:latin typeface="微软雅黑" panose="020B0503020204020204" pitchFamily="34" charset="-122"/>
              <a:ea typeface="微软雅黑" panose="020B0503020204020204" pitchFamily="34" charset="-122"/>
            </a:endParaRP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endParaRPr lang="zh-CN" altLang="en-US" sz="14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endParaRPr kumimoji="1" lang="zh-CN" altLang="en-US" sz="1100" b="1">
              <a:latin typeface="微软雅黑" panose="020B0503020204020204" pitchFamily="34" charset="-122"/>
              <a:ea typeface="微软雅黑" panose="020B0503020204020204" pitchFamily="34" charset="-122"/>
            </a:endParaRP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endParaRPr kumimoji="1" lang="zh-CN" altLang="en-US" sz="1600" b="1">
              <a:solidFill>
                <a:srgbClr val="000099"/>
              </a:solidFill>
              <a:ea typeface="黑体" panose="02010609060101010101" pitchFamily="49" charset="-122"/>
            </a:endParaRP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endParaRPr lang="en-US" altLang="zh-CN" sz="1600" b="1">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endParaRPr lang="en-US" altLang="zh-CN" sz="1600" b="1">
              <a:latin typeface="微软雅黑" panose="020B0503020204020204" pitchFamily="34" charset="-122"/>
              <a:ea typeface="微软雅黑" panose="020B0503020204020204" pitchFamily="34" charset="-122"/>
            </a:endParaRP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endParaRPr lang="en-US" altLang="zh-CN" sz="1600" b="1">
              <a:latin typeface="微软雅黑" panose="020B0503020204020204" pitchFamily="34" charset="-122"/>
              <a:ea typeface="微软雅黑" panose="020B0503020204020204" pitchFamily="34" charset="-122"/>
            </a:endParaRP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endParaRPr lang="en-US" altLang="zh-CN" sz="1600" b="1">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endParaRPr lang="en-US" altLang="zh-CN" sz="16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endParaRPr kumimoji="1" lang="zh-CN" altLang="en-US" sz="1400" b="1">
              <a:latin typeface="微软雅黑" panose="020B0503020204020204" pitchFamily="34" charset="-122"/>
              <a:ea typeface="微软雅黑" panose="020B0503020204020204" pitchFamily="34" charset="-122"/>
            </a:endParaRP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endParaRPr kumimoji="1" lang="en-US" altLang="zh-CN" sz="1400" b="1">
              <a:latin typeface="微软雅黑" panose="020B0503020204020204" pitchFamily="34" charset="-122"/>
              <a:ea typeface="微软雅黑" panose="020B0503020204020204" pitchFamily="34" charset="-122"/>
            </a:endParaRP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endParaRPr kumimoji="1" lang="zh-CN" altLang="en-US" sz="1400" b="1">
              <a:latin typeface="微软雅黑" panose="020B0503020204020204" pitchFamily="34" charset="-122"/>
              <a:ea typeface="微软雅黑" panose="020B0503020204020204" pitchFamily="34" charset="-122"/>
            </a:endParaRP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endParaRPr kumimoji="1"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endParaRPr kumimoji="1" lang="zh-CN" altLang="en-US" sz="1400" b="1">
              <a:latin typeface="微软雅黑" panose="020B0503020204020204" pitchFamily="34" charset="-122"/>
              <a:ea typeface="微软雅黑" panose="020B0503020204020204" pitchFamily="34" charset="-122"/>
            </a:endParaRP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endParaRPr kumimoji="1"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endParaRPr kumimoji="1" lang="zh-CN" altLang="en-US" sz="1400" b="1">
              <a:latin typeface="微软雅黑" panose="020B0503020204020204" pitchFamily="34" charset="-122"/>
              <a:ea typeface="微软雅黑" panose="020B0503020204020204" pitchFamily="34" charset="-122"/>
            </a:endParaRP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endParaRPr kumimoji="1"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endParaRPr kumimoji="1" lang="zh-CN" altLang="en-US" sz="1400" b="1">
              <a:latin typeface="微软雅黑" panose="020B0503020204020204" pitchFamily="34" charset="-122"/>
              <a:ea typeface="微软雅黑" panose="020B0503020204020204" pitchFamily="34" charset="-122"/>
            </a:endParaRP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endParaRPr kumimoji="1"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endParaRPr kumimoji="1" lang="zh-CN" altLang="en-US" sz="1400" b="1">
              <a:latin typeface="微软雅黑" panose="020B0503020204020204" pitchFamily="34" charset="-122"/>
              <a:ea typeface="微软雅黑" panose="020B0503020204020204" pitchFamily="34" charset="-122"/>
            </a:endParaRP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endParaRPr kumimoji="1" lang="zh-CN" altLang="en-US" sz="1400" b="1">
              <a:latin typeface="微软雅黑" panose="020B0503020204020204" pitchFamily="34" charset="-122"/>
              <a:ea typeface="微软雅黑" panose="020B0503020204020204" pitchFamily="34" charset="-122"/>
            </a:endParaRP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03457"/>
          <p:cNvSpPr>
            <a:spLocks noGrp="1" noChangeArrowheads="1"/>
          </p:cNvSpPr>
          <p:nvPr>
            <p:ph type="title"/>
          </p:nvPr>
        </p:nvSpPr>
        <p:spPr>
          <a:xfrm>
            <a:off x="1494235" y="573882"/>
            <a:ext cx="6172200" cy="432197"/>
          </a:xfrm>
        </p:spPr>
        <p:txBody>
          <a:bodyPr>
            <a:normAutofit fontScale="90000"/>
          </a:bodyPr>
          <a:lstStyle/>
          <a:p>
            <a:r>
              <a:rPr lang="en-US" altLang="zh-CN" sz="2700"/>
              <a:t>Internet</a:t>
            </a:r>
            <a:r>
              <a:rPr lang="zh-CN" altLang="en-US" sz="2700"/>
              <a:t>有关标准化组织和管理机构</a:t>
            </a:r>
            <a:endParaRPr lang="zh-CN" altLang="en-US" sz="2700"/>
          </a:p>
        </p:txBody>
      </p:sp>
      <p:sp>
        <p:nvSpPr>
          <p:cNvPr id="47107" name="矩形 403458"/>
          <p:cNvSpPr>
            <a:spLocks noChangeArrowheads="1"/>
          </p:cNvSpPr>
          <p:nvPr/>
        </p:nvSpPr>
        <p:spPr bwMode="auto">
          <a:xfrm>
            <a:off x="3707264" y="1331119"/>
            <a:ext cx="18437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Internet</a:t>
            </a:r>
            <a:r>
              <a:rPr lang="zh-CN" altLang="en-US" sz="2400"/>
              <a:t>协会</a:t>
            </a:r>
            <a:endParaRPr lang="zh-CN" altLang="en-US" sz="2400"/>
          </a:p>
          <a:p>
            <a:pPr algn="ctr" eaLnBrk="1" hangingPunct="1"/>
            <a:r>
              <a:rPr lang="en-US" altLang="zh-CN" sz="2400"/>
              <a:t>ISOC</a:t>
            </a:r>
            <a:endParaRPr lang="en-US" altLang="zh-CN" sz="2400"/>
          </a:p>
        </p:txBody>
      </p:sp>
      <p:sp>
        <p:nvSpPr>
          <p:cNvPr id="47108" name="矩形 403459"/>
          <p:cNvSpPr>
            <a:spLocks noChangeArrowheads="1"/>
          </p:cNvSpPr>
          <p:nvPr/>
        </p:nvSpPr>
        <p:spPr bwMode="auto">
          <a:xfrm>
            <a:off x="2933060" y="2302669"/>
            <a:ext cx="33826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Internet</a:t>
            </a:r>
            <a:r>
              <a:rPr lang="zh-CN" altLang="en-US" sz="2400"/>
              <a:t>体系结构委员会</a:t>
            </a:r>
            <a:endParaRPr lang="zh-CN" altLang="en-US" sz="2400"/>
          </a:p>
          <a:p>
            <a:pPr algn="ctr" eaLnBrk="1" hangingPunct="1"/>
            <a:r>
              <a:rPr lang="en-US" altLang="zh-CN" sz="2400"/>
              <a:t>IAB</a:t>
            </a:r>
            <a:endParaRPr lang="en-US" altLang="zh-CN" sz="2400"/>
          </a:p>
        </p:txBody>
      </p:sp>
      <p:sp>
        <p:nvSpPr>
          <p:cNvPr id="47109" name="矩形 403460"/>
          <p:cNvSpPr>
            <a:spLocks noChangeArrowheads="1"/>
          </p:cNvSpPr>
          <p:nvPr/>
        </p:nvSpPr>
        <p:spPr bwMode="auto">
          <a:xfrm>
            <a:off x="1564437" y="3445669"/>
            <a:ext cx="2767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Internet</a:t>
            </a:r>
            <a:r>
              <a:rPr lang="zh-CN" altLang="en-US" sz="2400"/>
              <a:t>工程任务组</a:t>
            </a:r>
            <a:endParaRPr lang="zh-CN" altLang="en-US" sz="2400"/>
          </a:p>
          <a:p>
            <a:pPr algn="ctr" eaLnBrk="1" hangingPunct="1"/>
            <a:r>
              <a:rPr lang="en-US" altLang="zh-CN" sz="2400"/>
              <a:t>IETF</a:t>
            </a:r>
            <a:endParaRPr lang="en-US" altLang="zh-CN" sz="2400"/>
          </a:p>
        </p:txBody>
      </p:sp>
      <p:sp>
        <p:nvSpPr>
          <p:cNvPr id="47110" name="矩形 403461"/>
          <p:cNvSpPr>
            <a:spLocks noChangeArrowheads="1"/>
          </p:cNvSpPr>
          <p:nvPr/>
        </p:nvSpPr>
        <p:spPr bwMode="auto">
          <a:xfrm>
            <a:off x="4707687" y="3445669"/>
            <a:ext cx="27671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t>Internet</a:t>
            </a:r>
            <a:r>
              <a:rPr lang="zh-CN" altLang="en-US" sz="2400"/>
              <a:t>研究任务组</a:t>
            </a:r>
            <a:endParaRPr lang="zh-CN" altLang="en-US" sz="2400"/>
          </a:p>
          <a:p>
            <a:pPr algn="ctr" eaLnBrk="1" hangingPunct="1"/>
            <a:r>
              <a:rPr lang="en-US" altLang="zh-CN" sz="2400"/>
              <a:t>IRTF</a:t>
            </a:r>
            <a:endParaRPr lang="en-US" altLang="zh-CN" sz="2400"/>
          </a:p>
        </p:txBody>
      </p:sp>
      <p:cxnSp>
        <p:nvCxnSpPr>
          <p:cNvPr id="47111" name="直接箭头连接符 403462"/>
          <p:cNvCxnSpPr>
            <a:cxnSpLocks noChangeShapeType="1"/>
            <a:stCxn id="47107" idx="2"/>
            <a:endCxn id="47108" idx="0"/>
          </p:cNvCxnSpPr>
          <p:nvPr/>
        </p:nvCxnSpPr>
        <p:spPr bwMode="auto">
          <a:xfrm flipH="1">
            <a:off x="4624389" y="2162116"/>
            <a:ext cx="4762" cy="140553"/>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cxnSp>
        <p:nvCxnSpPr>
          <p:cNvPr id="47112" name="肘形连接符 403463"/>
          <p:cNvCxnSpPr>
            <a:cxnSpLocks noChangeShapeType="1"/>
            <a:stCxn id="47108" idx="2"/>
            <a:endCxn id="47109" idx="0"/>
          </p:cNvCxnSpPr>
          <p:nvPr/>
        </p:nvCxnSpPr>
        <p:spPr bwMode="auto">
          <a:xfrm rot="5400000">
            <a:off x="3630188" y="2451467"/>
            <a:ext cx="312003" cy="1676400"/>
          </a:xfrm>
          <a:prstGeom prst="bentConnector3">
            <a:avLst>
              <a:gd name="adj1" fmla="val 50000"/>
            </a:avLst>
          </a:prstGeom>
          <a:noFill/>
          <a:ln w="9525">
            <a:solidFill>
              <a:schemeClr val="tx1"/>
            </a:solidFill>
            <a:miter lim="800000"/>
          </a:ln>
          <a:extLst>
            <a:ext uri="{909E8E84-426E-40DD-AFC4-6F175D3DCCD1}">
              <a14:hiddenFill xmlns:a14="http://schemas.microsoft.com/office/drawing/2010/main">
                <a:noFill/>
              </a14:hiddenFill>
            </a:ext>
          </a:extLst>
        </p:spPr>
      </p:cxnSp>
      <p:cxnSp>
        <p:nvCxnSpPr>
          <p:cNvPr id="47113" name="肘形连接符 403464"/>
          <p:cNvCxnSpPr>
            <a:cxnSpLocks noChangeShapeType="1"/>
            <a:stCxn id="47110" idx="0"/>
            <a:endCxn id="47108" idx="2"/>
          </p:cNvCxnSpPr>
          <p:nvPr/>
        </p:nvCxnSpPr>
        <p:spPr bwMode="auto">
          <a:xfrm rot="16200000" flipV="1">
            <a:off x="5201813" y="2556243"/>
            <a:ext cx="312003" cy="1466850"/>
          </a:xfrm>
          <a:prstGeom prst="bentConnector3">
            <a:avLst>
              <a:gd name="adj1" fmla="val 50000"/>
            </a:avLst>
          </a:prstGeom>
          <a:noFill/>
          <a:ln w="9525">
            <a:solidFill>
              <a:schemeClr val="tx1"/>
            </a:solidFill>
            <a:miter lim="800000"/>
          </a:ln>
          <a:extLst>
            <a:ext uri="{909E8E84-426E-40DD-AFC4-6F175D3DCCD1}">
              <a14:hiddenFill xmlns:a14="http://schemas.microsoft.com/office/drawing/2010/main">
                <a:noFill/>
              </a14:hiddenFill>
            </a:ext>
          </a:extLst>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endParaRPr kumimoji="1" lang="zh-CN" altLang="en-US" sz="1400" b="1">
              <a:latin typeface="微软雅黑" panose="020B0503020204020204" pitchFamily="34" charset="-122"/>
              <a:ea typeface="微软雅黑" panose="020B0503020204020204" pitchFamily="34" charset="-122"/>
            </a:endParaRP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endParaRPr kumimoji="1" lang="zh-CN" altLang="en-US" sz="1400" b="1">
              <a:latin typeface="微软雅黑" panose="020B0503020204020204" pitchFamily="34" charset="-122"/>
              <a:ea typeface="微软雅黑" panose="020B0503020204020204" pitchFamily="34" charset="-122"/>
            </a:endParaRP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endParaRPr kumimoji="1" lang="zh-CN" altLang="en-US" sz="1400" b="1">
              <a:latin typeface="微软雅黑" panose="020B0503020204020204" pitchFamily="34" charset="-122"/>
              <a:ea typeface="微软雅黑" panose="020B0503020204020204" pitchFamily="34" charset="-122"/>
            </a:endParaRP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endParaRPr kumimoji="1" lang="zh-CN" altLang="en-US" sz="1400" b="1">
              <a:latin typeface="微软雅黑" panose="020B0503020204020204" pitchFamily="34" charset="-122"/>
              <a:ea typeface="微软雅黑" panose="020B0503020204020204" pitchFamily="34" charset="-122"/>
            </a:endParaRP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endParaRPr kumimoji="1" lang="zh-CN" altLang="en-US" sz="1600" b="1">
              <a:latin typeface="微软雅黑" panose="020B0503020204020204" pitchFamily="34" charset="-122"/>
              <a:ea typeface="微软雅黑" panose="020B0503020204020204" pitchFamily="34" charset="-122"/>
            </a:endParaRP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endParaRPr kumimoji="1"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endParaRPr kumimoji="1" lang="en-US" altLang="zh-CN" sz="1600" b="1">
                <a:solidFill>
                  <a:schemeClr val="bg1"/>
                </a:solidFill>
                <a:latin typeface="微软雅黑" panose="020B0503020204020204" pitchFamily="34" charset="-122"/>
                <a:ea typeface="微软雅黑" panose="020B0503020204020204" pitchFamily="34" charset="-122"/>
              </a:endParaRP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endParaRPr kumimoji="1" lang="en-US" altLang="zh-CN" sz="1600" b="1">
                <a:solidFill>
                  <a:schemeClr val="bg1"/>
                </a:solidFill>
                <a:latin typeface="微软雅黑" panose="020B0503020204020204" pitchFamily="34" charset="-122"/>
                <a:ea typeface="微软雅黑" panose="020B0503020204020204" pitchFamily="34" charset="-122"/>
              </a:endParaRP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endParaRPr kumimoji="1" lang="en-US" altLang="zh-CN" sz="1600" b="1">
                <a:solidFill>
                  <a:schemeClr val="bg1"/>
                </a:solidFill>
                <a:latin typeface="微软雅黑" panose="020B0503020204020204" pitchFamily="34" charset="-122"/>
                <a:ea typeface="微软雅黑" panose="020B0503020204020204" pitchFamily="34" charset="-122"/>
              </a:endParaRP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endParaRPr kumimoji="1" lang="en-US" altLang="zh-CN" sz="1600" b="1">
                <a:solidFill>
                  <a:schemeClr val="bg1"/>
                </a:solidFill>
                <a:latin typeface="微软雅黑" panose="020B0503020204020204" pitchFamily="34" charset="-122"/>
                <a:ea typeface="微软雅黑" panose="020B0503020204020204" pitchFamily="34" charset="-122"/>
              </a:endParaRP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endParaRPr kumimoji="1" lang="en-US" altLang="zh-CN" sz="1600" b="1">
                <a:solidFill>
                  <a:schemeClr val="bg1"/>
                </a:solidFill>
                <a:latin typeface="微软雅黑" panose="020B0503020204020204" pitchFamily="34" charset="-122"/>
                <a:ea typeface="微软雅黑" panose="020B0503020204020204" pitchFamily="34" charset="-122"/>
              </a:endParaRP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endParaRPr kumimoji="1" lang="zh-CN" altLang="en-US" sz="1200" b="1">
                <a:latin typeface="微软雅黑" panose="020B0503020204020204" pitchFamily="34" charset="-122"/>
                <a:ea typeface="微软雅黑" panose="020B0503020204020204" pitchFamily="34" charset="-122"/>
              </a:endParaRP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endParaRPr lang="en-US" altLang="zh-CN" sz="1200" b="1" baseline="-25000">
                <a:latin typeface="微软雅黑" panose="020B0503020204020204" pitchFamily="34" charset="-122"/>
                <a:ea typeface="微软雅黑" panose="020B0503020204020204" pitchFamily="34" charset="-122"/>
              </a:endParaRP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endParaRPr lang="en-US" altLang="zh-CN" sz="1400" b="1">
              <a:solidFill>
                <a:srgbClr val="368AD6"/>
              </a:solidFill>
              <a:latin typeface="微软雅黑" panose="020B0503020204020204" pitchFamily="34" charset="-122"/>
              <a:ea typeface="微软雅黑" panose="020B0503020204020204" pitchFamily="34" charset="-122"/>
            </a:endParaRP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endParaRPr lang="en-US" altLang="zh-CN" sz="1400" b="1" baseline="-25000" dirty="0">
                <a:latin typeface="微软雅黑" panose="020B0503020204020204" pitchFamily="34" charset="-122"/>
                <a:ea typeface="微软雅黑" panose="020B0503020204020204" pitchFamily="34" charset="-122"/>
              </a:endParaRP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endParaRPr lang="en-US" altLang="zh-CN" sz="1400" b="1" baseline="-25000">
                <a:latin typeface="微软雅黑" panose="020B0503020204020204" pitchFamily="34" charset="-122"/>
                <a:ea typeface="微软雅黑" panose="020B0503020204020204" pitchFamily="34" charset="-122"/>
              </a:endParaRP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endParaRPr lang="en-US" altLang="zh-CN" sz="1400" b="1" baseline="-25000">
                <a:latin typeface="微软雅黑" panose="020B0503020204020204" pitchFamily="34" charset="-122"/>
                <a:ea typeface="微软雅黑" panose="020B0503020204020204" pitchFamily="34" charset="-122"/>
              </a:endParaRP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endParaRPr lang="en-US" altLang="zh-CN" sz="1400" b="1" baseline="-25000">
                <a:latin typeface="微软雅黑" panose="020B0503020204020204" pitchFamily="34" charset="-122"/>
                <a:ea typeface="微软雅黑" panose="020B0503020204020204" pitchFamily="34" charset="-122"/>
              </a:endParaRP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endParaRPr lang="en-US" altLang="zh-CN" sz="1400" b="1" baseline="-25000">
                <a:latin typeface="微软雅黑" panose="020B0503020204020204" pitchFamily="34" charset="-122"/>
                <a:ea typeface="微软雅黑" panose="020B0503020204020204" pitchFamily="34" charset="-122"/>
              </a:endParaRP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endParaRPr lang="en-US" altLang="zh-CN" sz="1400" b="1" baseline="-25000">
                <a:latin typeface="微软雅黑" panose="020B0503020204020204" pitchFamily="34" charset="-122"/>
                <a:ea typeface="微软雅黑" panose="020B0503020204020204" pitchFamily="34" charset="-122"/>
              </a:endParaRP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endParaRPr kumimoji="1" lang="zh-CN" altLang="en-US" sz="1200" b="1">
                <a:latin typeface="微软雅黑" panose="020B0503020204020204" pitchFamily="34" charset="-122"/>
                <a:ea typeface="微软雅黑" panose="020B0503020204020204" pitchFamily="34" charset="-122"/>
              </a:endParaRP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endParaRPr kumimoji="1" lang="zh-CN" altLang="en-US" sz="1200" b="1">
                <a:latin typeface="微软雅黑" panose="020B0503020204020204" pitchFamily="34" charset="-122"/>
                <a:ea typeface="微软雅黑" panose="020B0503020204020204" pitchFamily="34" charset="-122"/>
              </a:endParaRP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endParaRPr lang="en-US" altLang="zh-CN" sz="1200" b="1" baseline="-25000">
                <a:latin typeface="微软雅黑" panose="020B0503020204020204" pitchFamily="34" charset="-122"/>
                <a:ea typeface="微软雅黑" panose="020B0503020204020204" pitchFamily="34" charset="-122"/>
              </a:endParaRP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endParaRPr kumimoji="1" lang="zh-CN" altLang="en-US" sz="1200" b="1">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endParaRPr kumimoji="1" lang="zh-CN" altLang="en-US" sz="1200" b="1">
                <a:latin typeface="微软雅黑" panose="020B0503020204020204" pitchFamily="34" charset="-122"/>
                <a:ea typeface="微软雅黑" panose="020B0503020204020204" pitchFamily="34" charset="-122"/>
              </a:endParaRP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endParaRPr lang="en-US" altLang="zh-CN" sz="1200" b="1" baseline="-25000">
                <a:latin typeface="微软雅黑" panose="020B0503020204020204" pitchFamily="34" charset="-122"/>
                <a:ea typeface="微软雅黑" panose="020B0503020204020204" pitchFamily="34" charset="-122"/>
              </a:endParaRP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endParaRPr kumimoji="1" lang="zh-CN" altLang="en-US" sz="1200" b="1">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endParaRPr kumimoji="1" lang="zh-CN" altLang="en-US" sz="1200" b="1">
                <a:latin typeface="微软雅黑" panose="020B0503020204020204" pitchFamily="34" charset="-122"/>
                <a:ea typeface="微软雅黑" panose="020B0503020204020204" pitchFamily="34" charset="-122"/>
              </a:endParaRP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endParaRPr kumimoji="1"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endParaRPr kumimoji="1" lang="zh-CN" altLang="en-US" sz="1400" b="1">
              <a:latin typeface="微软雅黑" panose="020B0503020204020204" pitchFamily="34" charset="-122"/>
              <a:ea typeface="微软雅黑" panose="020B0503020204020204" pitchFamily="34" charset="-122"/>
            </a:endParaRP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endParaRPr lang="en-US" altLang="zh-CN" sz="1400" b="1">
              <a:solidFill>
                <a:srgbClr val="368AD6"/>
              </a:solidFill>
              <a:latin typeface="微软雅黑" panose="020B0503020204020204" pitchFamily="34" charset="-122"/>
              <a:ea typeface="微软雅黑" panose="020B0503020204020204" pitchFamily="34" charset="-122"/>
            </a:endParaRP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endParaRPr lang="en-US" altLang="zh-CN" sz="1400" b="1" baseline="-25000"/>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endParaRPr lang="en-US" altLang="zh-CN" sz="1400" b="1" baseline="-25000"/>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endParaRPr lang="en-US" altLang="zh-CN" sz="1400" b="1" baseline="-25000"/>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endParaRPr kumimoji="1" lang="zh-CN" altLang="en-US" sz="1400" b="1">
              <a:latin typeface="微软雅黑" panose="020B0503020204020204" pitchFamily="34" charset="-122"/>
              <a:ea typeface="微软雅黑" panose="020B0503020204020204" pitchFamily="34" charset="-122"/>
            </a:endParaRP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endParaRPr lang="en-US" altLang="zh-CN" sz="1400" b="1" baseline="-25000"/>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endParaRPr lang="en-US" altLang="zh-CN" sz="1400" b="1" baseline="-25000"/>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endParaRPr lang="en-US" altLang="zh-CN" sz="1400" b="1" baseline="-25000"/>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endParaRPr lang="en-US" altLang="zh-CN" sz="1400" b="1" baseline="-25000"/>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endParaRPr kumimoji="1" lang="zh-CN" altLang="en-US" sz="1400" b="1">
              <a:latin typeface="微软雅黑" panose="020B0503020204020204" pitchFamily="34" charset="-122"/>
              <a:ea typeface="微软雅黑" panose="020B0503020204020204" pitchFamily="34" charset="-122"/>
            </a:endParaRP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endParaRPr lang="en-US" altLang="zh-CN" sz="1400" b="1"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endParaRPr kumimoji="1" lang="zh-CN" altLang="en-US" sz="1400" b="1">
              <a:latin typeface="微软雅黑" panose="020B0503020204020204" pitchFamily="34" charset="-122"/>
              <a:ea typeface="微软雅黑" panose="020B0503020204020204" pitchFamily="34" charset="-122"/>
            </a:endParaRP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endParaRPr lang="en-US" altLang="zh-CN" sz="1400" b="1"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033867" y="665630"/>
            <a:ext cx="4751211" cy="395231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endParaRPr kumimoji="1" lang="zh-CN" altLang="en-US"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endParaRPr kumimoji="1" lang="zh-CN" altLang="en-US" sz="1400" b="1">
              <a:latin typeface="微软雅黑" panose="020B0503020204020204" pitchFamily="34" charset="-122"/>
              <a:ea typeface="微软雅黑" panose="020B0503020204020204" pitchFamily="34" charset="-122"/>
            </a:endParaRP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endParaRPr lang="zh-CN" altLang="en-US" sz="1400" b="1">
              <a:solidFill>
                <a:srgbClr val="368AD6"/>
              </a:solidFill>
              <a:latin typeface="微软雅黑" panose="020B0503020204020204" pitchFamily="34" charset="-122"/>
              <a:ea typeface="微软雅黑" panose="020B0503020204020204" pitchFamily="34" charset="-122"/>
            </a:endParaRP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endParaRPr lang="en-US" altLang="zh-CN" sz="1400" b="1"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endParaRPr kumimoji="1" lang="zh-CN" altLang="en-US" sz="1600" b="1">
              <a:latin typeface="微软雅黑" panose="020B0503020204020204" pitchFamily="34" charset="-122"/>
              <a:ea typeface="微软雅黑" panose="020B0503020204020204" pitchFamily="34" charset="-122"/>
            </a:endParaRP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endParaRPr kumimoji="1" lang="zh-CN" altLang="en-US" sz="1600" b="1">
              <a:latin typeface="微软雅黑" panose="020B0503020204020204" pitchFamily="34" charset="-122"/>
              <a:ea typeface="微软雅黑" panose="020B0503020204020204" pitchFamily="34"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endParaRPr lang="zh-CN"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endParaRPr lang="zh-CN" altLang="en-US" sz="2000" b="1">
              <a:solidFill>
                <a:schemeClr val="bg1"/>
              </a:solidFill>
              <a:ea typeface="微软雅黑" panose="020B0503020204020204" pitchFamily="34"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endParaRPr lang="zh-CN" altLang="en-US" sz="2000" b="1" dirty="0">
              <a:solidFill>
                <a:schemeClr val="bg1"/>
              </a:solidFill>
              <a:ea typeface="微软雅黑" panose="020B0503020204020204" pitchFamily="34" charset="-122"/>
            </a:endParaRP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endParaRPr kumimoji="1" lang="zh-CN" altLang="en-US" sz="1600" b="1">
              <a:latin typeface="微软雅黑" panose="020B0503020204020204" pitchFamily="34" charset="-122"/>
              <a:ea typeface="微软雅黑" panose="020B0503020204020204" pitchFamily="34" charset="-122"/>
            </a:endParaRP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endParaRPr kumimoji="1" lang="zh-CN" altLang="en-US" sz="1600" b="1">
              <a:latin typeface="微软雅黑" panose="020B0503020204020204" pitchFamily="34" charset="-122"/>
              <a:ea typeface="微软雅黑" panose="020B0503020204020204" pitchFamily="34" charset="-122"/>
            </a:endParaRP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endParaRPr lang="zh-CN" altLang="en-US" sz="2000" b="1" dirty="0">
              <a:solidFill>
                <a:schemeClr val="bg1"/>
              </a:solidFill>
              <a:ea typeface="微软雅黑" panose="020B0503020204020204" pitchFamily="34" charset="-122"/>
            </a:endParaRP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endParaRPr lang="zh-CN" altLang="en-US" sz="2000" b="1">
              <a:solidFill>
                <a:schemeClr val="bg1"/>
              </a:solidFill>
              <a:ea typeface="微软雅黑" panose="020B0503020204020204" pitchFamily="34" charset="-122"/>
            </a:endParaRP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endParaRPr kumimoji="1" lang="en-US" altLang="zh-CN" sz="3200" b="1">
              <a:solidFill>
                <a:srgbClr val="0000FF"/>
              </a:solidFill>
              <a:latin typeface="Times New Roman" panose="02020603050405020304" pitchFamily="18" charset="0"/>
              <a:ea typeface="黑体" panose="02010609060101010101" pitchFamily="49" charset="-122"/>
            </a:endParaRP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endParaRPr lang="zh-CN" altLang="en-US" sz="3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01867" y="537068"/>
            <a:ext cx="6562105" cy="419038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endParaRPr lang="zh-CN" altLang="en-US" sz="2000" b="1">
              <a:solidFill>
                <a:schemeClr val="bg1"/>
              </a:solidFill>
              <a:ea typeface="微软雅黑" panose="020B0503020204020204" pitchFamily="34" charset="-122"/>
            </a:endParaRP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54" name="VISIO" r:id="rId1" imgW="3514725" imgH="2009775" progId="">
                  <p:embed/>
                </p:oleObj>
              </mc:Choice>
              <mc:Fallback>
                <p:oleObj name="VISIO" r:id="rId1" imgW="3514725" imgH="2009775" progId="">
                  <p:embed/>
                  <p:pic>
                    <p:nvPicPr>
                      <p:cNvPr id="0"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55" name="VISIO" r:id="rId3" imgW="3514725" imgH="2009775" progId="">
                  <p:embed/>
                </p:oleObj>
              </mc:Choice>
              <mc:Fallback>
                <p:oleObj name="VISIO" r:id="rId3" imgW="3514725" imgH="2009775" progId="">
                  <p:embed/>
                  <p:pic>
                    <p:nvPicPr>
                      <p:cNvPr id="0"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endParaRPr kumimoji="1" lang="en-US" altLang="zh-CN" sz="1600" b="1">
              <a:solidFill>
                <a:srgbClr val="0098F6"/>
              </a:solidFill>
              <a:latin typeface="微软雅黑" panose="020B0503020204020204" pitchFamily="34" charset="-122"/>
              <a:ea typeface="微软雅黑" panose="020B0503020204020204" pitchFamily="34" charset="-122"/>
            </a:endParaRP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endParaRPr kumimoji="1" lang="en-US" altLang="zh-CN" sz="1600" b="1">
              <a:solidFill>
                <a:srgbClr val="0098F6"/>
              </a:solidFill>
              <a:latin typeface="微软雅黑" panose="020B0503020204020204" pitchFamily="34" charset="-122"/>
              <a:ea typeface="微软雅黑" panose="020B0503020204020204" pitchFamily="34" charset="-122"/>
            </a:endParaRP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endParaRPr kumimoji="1" lang="en-US" altLang="zh-CN" sz="1600" b="1">
              <a:solidFill>
                <a:srgbClr val="000099"/>
              </a:solidFill>
              <a:latin typeface="微软雅黑" panose="020B0503020204020204" pitchFamily="34" charset="-122"/>
              <a:ea typeface="微软雅黑" panose="020B0503020204020204" pitchFamily="34" charset="-122"/>
            </a:endParaRP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endParaRPr lang="zh-CN" altLang="en-US" sz="1400" b="1">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endParaRPr lang="zh-CN" altLang="en-US" sz="2000" b="1">
              <a:solidFill>
                <a:schemeClr val="bg1"/>
              </a:solidFill>
              <a:ea typeface="微软雅黑" panose="020B0503020204020204" pitchFamily="34" charset="-122"/>
            </a:endParaRP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endParaRPr lang="en-US" altLang="zh-CN" sz="2000" b="1">
                <a:solidFill>
                  <a:srgbClr val="0000FF"/>
                </a:solidFill>
                <a:latin typeface="微软雅黑" panose="020B0503020204020204" pitchFamily="34" charset="-122"/>
                <a:ea typeface="微软雅黑" panose="020B0503020204020204" pitchFamily="34" charset="-122"/>
              </a:endParaRP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endParaRPr lang="zh-CN" altLang="en-US" sz="20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endParaRPr lang="en-US" altLang="zh-CN" sz="1400" b="1">
                <a:latin typeface="微软雅黑" panose="020B0503020204020204" pitchFamily="34" charset="-122"/>
                <a:ea typeface="微软雅黑" panose="020B0503020204020204" pitchFamily="34" charset="-122"/>
              </a:endParaRP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endParaRPr lang="zh-CN" altLang="en-US" sz="1400" b="1">
                <a:latin typeface="微软雅黑" panose="020B0503020204020204" pitchFamily="34" charset="-122"/>
                <a:ea typeface="微软雅黑" panose="020B0503020204020204" pitchFamily="34" charset="-122"/>
              </a:endParaRP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endParaRPr lang="en-US" altLang="zh-CN" sz="1400" b="1">
                <a:latin typeface="微软雅黑" panose="020B0503020204020204" pitchFamily="34" charset="-122"/>
                <a:ea typeface="微软雅黑" panose="020B0503020204020204" pitchFamily="34" charset="-122"/>
              </a:endParaRP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endParaRPr lang="zh-CN" altLang="en-US" sz="1400" b="1">
                <a:latin typeface="微软雅黑" panose="020B0503020204020204" pitchFamily="34" charset="-122"/>
                <a:ea typeface="微软雅黑" panose="020B0503020204020204" pitchFamily="34" charset="-122"/>
              </a:endParaRP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endParaRPr lang="zh-CN" altLang="en-US" sz="2000" b="1">
              <a:solidFill>
                <a:schemeClr val="bg1"/>
              </a:solidFill>
              <a:ea typeface="微软雅黑" panose="020B0503020204020204" pitchFamily="34" charset="-122"/>
            </a:endParaRP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endParaRPr kumimoji="1" lang="zh-CN" altLang="en-US" sz="1200" b="1">
              <a:latin typeface="微软雅黑" panose="020B0503020204020204" pitchFamily="34" charset="-122"/>
              <a:ea typeface="微软雅黑" panose="020B0503020204020204" pitchFamily="34" charset="-122"/>
            </a:endParaRP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endParaRPr kumimoji="1" lang="zh-CN" altLang="en-US" sz="1200" b="1">
              <a:latin typeface="微软雅黑" panose="020B0503020204020204" pitchFamily="34" charset="-122"/>
              <a:ea typeface="微软雅黑" panose="020B0503020204020204" pitchFamily="34" charset="-122"/>
            </a:endParaRP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endParaRPr kumimoji="1" lang="zh-CN" altLang="en-US" sz="1200" b="1">
              <a:latin typeface="微软雅黑" panose="020B0503020204020204" pitchFamily="34" charset="-122"/>
              <a:ea typeface="微软雅黑" panose="020B0503020204020204" pitchFamily="34" charset="-122"/>
            </a:endParaRP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endParaRPr kumimoji="1" lang="zh-CN" altLang="en-US" sz="1200" b="1">
              <a:latin typeface="微软雅黑" panose="020B0503020204020204" pitchFamily="34" charset="-122"/>
              <a:ea typeface="微软雅黑" panose="020B0503020204020204" pitchFamily="34" charset="-122"/>
            </a:endParaRP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endParaRPr kumimoji="1" lang="en-US" altLang="zh-CN" sz="1600" b="1">
              <a:solidFill>
                <a:srgbClr val="000099"/>
              </a:solidFill>
              <a:ea typeface="黑体" panose="02010609060101010101" pitchFamily="49" charset="-122"/>
            </a:endParaRP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endParaRPr kumimoji="1" lang="en-US" altLang="zh-CN" sz="2000" b="1">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38" name="VISIO" r:id="rId1" imgW="3514725" imgH="2009775" progId="">
                  <p:embed/>
                </p:oleObj>
              </mc:Choice>
              <mc:Fallback>
                <p:oleObj name="VISIO" r:id="rId1" imgW="3514725" imgH="2009775" progId="">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endParaRPr kumimoji="1" lang="zh-CN" altLang="en-US" sz="1600" b="1">
              <a:solidFill>
                <a:srgbClr val="0070C0"/>
              </a:solidFill>
              <a:latin typeface="微软雅黑" panose="020B0503020204020204" pitchFamily="34" charset="-122"/>
              <a:ea typeface="微软雅黑" panose="020B0503020204020204" pitchFamily="34" charset="-122"/>
            </a:endParaRP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62" name="VISIO" r:id="rId1" imgW="3514725" imgH="2009775" progId="">
                    <p:embed/>
                  </p:oleObj>
                </mc:Choice>
                <mc:Fallback>
                  <p:oleObj name="VISIO" r:id="rId1" imgW="3514725" imgH="2009775" progId="">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endParaRPr kumimoji="1" lang="zh-CN" altLang="en-US" sz="1400" b="1">
                <a:solidFill>
                  <a:srgbClr val="0070C0"/>
                </a:solidFill>
                <a:latin typeface="微软雅黑" panose="020B0503020204020204" pitchFamily="34" charset="-122"/>
                <a:ea typeface="微软雅黑" panose="020B0503020204020204" pitchFamily="34" charset="-122"/>
              </a:endParaRP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47040" y="-628015"/>
            <a:ext cx="10038080" cy="640016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32765" y="438150"/>
            <a:ext cx="10209530" cy="42665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143000" y="69044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8371" name="Object 3"/>
          <p:cNvGraphicFramePr>
            <a:graphicFrameLocks noChangeAspect="1"/>
          </p:cNvGraphicFramePr>
          <p:nvPr/>
        </p:nvGraphicFramePr>
        <p:xfrm>
          <a:off x="1143000" y="573881"/>
          <a:ext cx="6858000" cy="4001691"/>
        </p:xfrm>
        <a:graphic>
          <a:graphicData uri="http://schemas.openxmlformats.org/presentationml/2006/ole">
            <mc:AlternateContent xmlns:mc="http://schemas.openxmlformats.org/markup-compatibility/2006">
              <mc:Choice xmlns:v="urn:schemas-microsoft-com:vml" Requires="v">
                <p:oleObj spid="_x0000_s6152" name="" r:id="rId1" imgW="10882630" imgH="6355715" progId="Visio.Drawing.11">
                  <p:embed/>
                </p:oleObj>
              </mc:Choice>
              <mc:Fallback>
                <p:oleObj name="" r:id="rId1" imgW="10882630" imgH="6355715"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73881"/>
                        <a:ext cx="6858000" cy="400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49213" y="2239963"/>
            <a:ext cx="201612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a:t>
            </a:r>
            <a:r>
              <a:rPr lang="zh-CN" altLang="en-US" sz="1600" b="1" dirty="0">
                <a:solidFill>
                  <a:srgbClr val="00B0F0"/>
                </a:solidFill>
                <a:latin typeface="微软雅黑" panose="020B0503020204020204" pitchFamily="34" charset="-122"/>
                <a:ea typeface="微软雅黑" panose="020B0503020204020204" pitchFamily="34" charset="-122"/>
              </a:rPr>
              <a:t>原理</a:t>
            </a:r>
            <a:endParaRPr lang="fr-FR" sz="1600" b="1" dirty="0">
              <a:solidFill>
                <a:srgbClr val="00B0F0"/>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dirty="0">
                <a:solidFill>
                  <a:schemeClr val="bg1"/>
                </a:solidFill>
                <a:latin typeface="微软雅黑" panose="020B0503020204020204" pitchFamily="34" charset="-122"/>
                <a:ea typeface="微软雅黑" panose="020B0503020204020204" pitchFamily="34" charset="-122"/>
              </a:rPr>
              <a:t>概  述</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dirty="0">
                <a:solidFill>
                  <a:schemeClr val="bg1"/>
                </a:solidFill>
                <a:latin typeface="微软雅黑" panose="020B0503020204020204" pitchFamily="34" charset="-122"/>
                <a:ea typeface="微软雅黑" panose="020B0503020204020204" pitchFamily="34" charset="-122"/>
              </a:rPr>
              <a:t>第 1 章</a:t>
            </a:r>
            <a:endParaRPr lang="fr-FR"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a:xfrm>
            <a:off x="1425179" y="840581"/>
            <a:ext cx="6172200" cy="857250"/>
          </a:xfrm>
        </p:spPr>
        <p:txBody>
          <a:bodyPr/>
          <a:lstStyle/>
          <a:p>
            <a:r>
              <a:rPr lang="zh-CN" altLang="en-US" dirty="0"/>
              <a:t>主讲教师：张先勇</a:t>
            </a:r>
            <a:endParaRPr lang="zh-CN" altLang="en-US" dirty="0"/>
          </a:p>
        </p:txBody>
      </p:sp>
      <p:sp>
        <p:nvSpPr>
          <p:cNvPr id="30723" name="内容占位符 2"/>
          <p:cNvSpPr>
            <a:spLocks noGrp="1" noChangeArrowheads="1"/>
          </p:cNvSpPr>
          <p:nvPr>
            <p:ph idx="1"/>
          </p:nvPr>
        </p:nvSpPr>
        <p:spPr>
          <a:xfrm>
            <a:off x="2226469" y="1866900"/>
            <a:ext cx="4986338" cy="2833688"/>
          </a:xfrm>
        </p:spPr>
        <p:txBody>
          <a:bodyPr/>
          <a:lstStyle/>
          <a:p>
            <a:pPr marL="0" indent="0">
              <a:buNone/>
            </a:pPr>
            <a:r>
              <a:rPr lang="zh-CN" altLang="en-US" sz="3000" dirty="0"/>
              <a:t>联系方式：</a:t>
            </a:r>
            <a:endParaRPr lang="zh-CN" altLang="en-US" sz="3000" dirty="0"/>
          </a:p>
          <a:p>
            <a:pPr marL="0" indent="0">
              <a:buNone/>
            </a:pPr>
            <a:r>
              <a:rPr lang="en-US" altLang="zh-CN" sz="3000" dirty="0"/>
              <a:t>138 2406 3751</a:t>
            </a:r>
            <a:endParaRPr lang="en-US" altLang="zh-CN" sz="3000" dirty="0"/>
          </a:p>
          <a:p>
            <a:pPr marL="0" indent="0">
              <a:buNone/>
            </a:pPr>
            <a:r>
              <a:rPr lang="en-US" altLang="zh-CN" sz="3000" dirty="0"/>
              <a:t>dr_zhangxy@163.com</a:t>
            </a:r>
            <a:endParaRPr lang="en-US" altLang="zh-CN" sz="3000" dirty="0"/>
          </a:p>
          <a:p>
            <a:pPr marL="0" indent="0">
              <a:buNone/>
            </a:pPr>
            <a:endParaRPr lang="en-US" altLang="zh-CN"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1.1                           </a:t>
            </a:r>
            <a:r>
              <a:rPr lang="fr-FR" sz="2000" b="1" dirty="0">
                <a:solidFill>
                  <a:schemeClr val="bg1"/>
                </a:solidFill>
                <a:latin typeface="微软雅黑" panose="020B0503020204020204" pitchFamily="34" charset="-122"/>
                <a:ea typeface="微软雅黑" panose="020B0503020204020204" pitchFamily="34" charset="-122"/>
              </a:rPr>
              <a:t>计算机网络</a:t>
            </a:r>
            <a:r>
              <a:rPr lang="zh-CN" altLang="en-US" sz="2000" b="1" dirty="0">
                <a:solidFill>
                  <a:schemeClr val="bg1"/>
                </a:solidFill>
                <a:latin typeface="微软雅黑" panose="020B0503020204020204" pitchFamily="34" charset="-122"/>
                <a:ea typeface="微软雅黑" panose="020B0503020204020204" pitchFamily="34" charset="-122"/>
              </a:rPr>
              <a:t>的定义及其特点</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endParaRPr 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1.1.1                                  </a:t>
            </a:r>
            <a:r>
              <a:rPr lang="zh-CN" altLang="en-US" sz="2000" b="1" dirty="0">
                <a:solidFill>
                  <a:schemeClr val="bg1"/>
                </a:solidFill>
                <a:latin typeface="微软雅黑" panose="020B0503020204020204" pitchFamily="34" charset="-122"/>
                <a:ea typeface="微软雅黑" panose="020B0503020204020204" pitchFamily="34" charset="-122"/>
              </a:rPr>
              <a:t>计算机网络的定义</a:t>
            </a:r>
            <a:r>
              <a:rPr lang="en-US" altLang="zh-CN" sz="2000" b="1" dirty="0">
                <a:solidFill>
                  <a:schemeClr val="bg1"/>
                </a:solidFill>
                <a:latin typeface="微软雅黑" panose="020B0503020204020204" pitchFamily="34" charset="-122"/>
                <a:ea typeface="微软雅黑" panose="020B0503020204020204" pitchFamily="34" charset="-122"/>
              </a:rPr>
              <a:t>1.1.2                                  </a:t>
            </a:r>
            <a:r>
              <a:rPr lang="zh-CN" altLang="en-US" sz="2000" b="1" dirty="0">
                <a:solidFill>
                  <a:schemeClr val="bg1"/>
                </a:solidFill>
                <a:latin typeface="微软雅黑" panose="020B0503020204020204" pitchFamily="34" charset="-122"/>
                <a:ea typeface="微软雅黑" panose="020B0503020204020204" pitchFamily="34" charset="-122"/>
              </a:rPr>
              <a:t>计算机网络的特点</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1.1</a:t>
            </a:r>
            <a:endParaRPr lang="fr-FR" altLang="zh-CN" sz="20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计算机网络的定义及其特点</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a:solidFill>
                  <a:schemeClr val="bg1"/>
                </a:solidFill>
                <a:latin typeface="微软雅黑" panose="020B0503020204020204" pitchFamily="34" charset="-122"/>
                <a:ea typeface="微软雅黑" panose="020B0503020204020204" pitchFamily="34" charset="-122"/>
              </a:rPr>
              <a:t>计算机和网络已经成为当今信息时代的核心，</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lnSpc>
                <a:spcPts val="3600"/>
              </a:lnSpc>
            </a:pPr>
            <a:r>
              <a:rPr lang="zh-CN" altLang="en-US" sz="2400" b="1" dirty="0">
                <a:solidFill>
                  <a:schemeClr val="bg1"/>
                </a:solidFill>
                <a:latin typeface="微软雅黑" panose="020B0503020204020204" pitchFamily="34" charset="-122"/>
                <a:ea typeface="微软雅黑" panose="020B0503020204020204" pitchFamily="34" charset="-122"/>
              </a:rPr>
              <a:t>已经成为信息社会的命脉和发展知识经济的重要基础。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人人用网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“网络”是一个统称，泛指把人或物互连在一起而形成的系统。</a:t>
            </a:r>
            <a:endParaRPr lang="zh-CN" altLang="en-US" sz="20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提供电话、电报及传真等服务</a:t>
            </a:r>
            <a:r>
              <a:rPr lang="zh-CN" altLang="en-US" sz="2000" b="1" dirty="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a:latin typeface="微软雅黑" panose="020B0503020204020204" pitchFamily="34" charset="-122"/>
                <a:ea typeface="微软雅黑" panose="020B0503020204020204" pitchFamily="34" charset="-122"/>
              </a:rPr>
              <a:t>向用户传送各种电视节目</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使用户能在计算机之间传送数据文件</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发展最快的并起到核心作用的是计算机网络。</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1.1.1  </a:t>
            </a:r>
            <a:r>
              <a:rPr lang="zh-CN" altLang="zh-CN" sz="2400" b="1" dirty="0">
                <a:solidFill>
                  <a:schemeClr val="bg1"/>
                </a:solidFill>
                <a:latin typeface="微软雅黑" panose="020B0503020204020204" pitchFamily="34" charset="-122"/>
                <a:ea typeface="微软雅黑" panose="020B0503020204020204" pitchFamily="34" charset="-122"/>
              </a:rPr>
              <a:t>计算机网络的定义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计算机网络的精确定义并未统一。</a:t>
            </a:r>
            <a:endParaRPr lang="zh-CN" altLang="en-US" sz="2000" b="1" dirty="0">
              <a:latin typeface="微软雅黑" panose="020B0503020204020204" pitchFamily="34" charset="-122"/>
              <a:ea typeface="微软雅黑" panose="020B0503020204020204" pitchFamily="34" charset="-122"/>
            </a:endParaRPr>
          </a:p>
          <a:p>
            <a:pPr marL="285750" indent="-285750"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较好的定义：</a:t>
            </a:r>
            <a:endParaRPr lang="zh-CN" altLang="en-US" sz="2000" b="1" dirty="0">
              <a:latin typeface="微软雅黑" panose="020B0503020204020204" pitchFamily="34" charset="-122"/>
              <a:ea typeface="微软雅黑" panose="020B0503020204020204" pitchFamily="34" charset="-122"/>
            </a:endParaRPr>
          </a:p>
          <a:p>
            <a:pPr fontAlgn="auto">
              <a:lnSpc>
                <a:spcPts val="3300"/>
              </a:lnSpc>
              <a:spcBef>
                <a:spcPts val="0"/>
              </a:spcBef>
              <a:spcAft>
                <a:spcPts val="0"/>
              </a:spcAft>
              <a:buClr>
                <a:srgbClr val="0070C0"/>
              </a:buClr>
              <a:defRPr/>
            </a:pPr>
            <a:r>
              <a:rPr lang="zh-CN" altLang="en-US" sz="2000" b="1" dirty="0">
                <a:solidFill>
                  <a:srgbClr val="0000FF"/>
                </a:solidFill>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r>
              <a:rPr lang="zh-CN" altLang="en-US" sz="1800" b="1" dirty="0">
                <a:solidFill>
                  <a:schemeClr val="bg1"/>
                </a:solidFill>
                <a:latin typeface="微软雅黑" panose="020B0503020204020204" pitchFamily="34" charset="-122"/>
                <a:ea typeface="微软雅黑" panose="020B0503020204020204" pitchFamily="34" charset="-122"/>
              </a:rPr>
              <a:t>多种应用</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包括：计算机，智能手机，智能传感器等。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a:solidFill>
                  <a:schemeClr val="bg1"/>
                </a:solidFill>
                <a:latin typeface="微软雅黑" panose="020B0503020204020204" pitchFamily="34" charset="-122"/>
                <a:ea typeface="微软雅黑" panose="020B0503020204020204" pitchFamily="34" charset="-122"/>
              </a:rPr>
              <a:t>包括：数据、语音、视频，以及今后可能出现的各种应用。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重要的两点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多种硬件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panose="020B0604020202020204" pitchFamily="34" charset="0"/>
              </a:rPr>
              <a:t> </a:t>
            </a:r>
            <a:endParaRPr lang="fr-FR">
              <a:latin typeface="+mn-lt"/>
              <a:ea typeface="+mn-ea"/>
              <a:cs typeface="Arial" panose="020B0604020202020204" pitchFamily="34" charset="0"/>
            </a:endParaRP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panose="020B0604020202020204" pitchFamily="34" charset="0"/>
              </a:rPr>
              <a:t> </a:t>
            </a:r>
            <a:endParaRPr lang="fr-FR">
              <a:latin typeface="+mn-lt"/>
              <a:ea typeface="+mn-ea"/>
              <a:cs typeface="Arial" panose="020B0604020202020204" pitchFamily="34" charset="0"/>
            </a:endParaRP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anose="020B0503020204020204" pitchFamily="34" charset="-122"/>
                <a:ea typeface="微软雅黑" panose="020B0503020204020204" pitchFamily="34" charset="-122"/>
              </a:rPr>
              <a:t>连通性</a:t>
            </a:r>
            <a:r>
              <a:rPr lang="fr-FR" b="1" dirty="0">
                <a:solidFill>
                  <a:srgbClr val="FFCC00"/>
                </a:solidFill>
                <a:latin typeface="微软雅黑" panose="020B0503020204020204" pitchFamily="34" charset="-122"/>
                <a:ea typeface="微软雅黑" panose="020B0503020204020204" pitchFamily="34" charset="-122"/>
                <a:cs typeface="Arial" panose="020B0604020202020204" pitchFamily="34" charset="0"/>
              </a:rPr>
              <a:t> (Connectivity)</a:t>
            </a:r>
            <a:endParaRPr lang="fr-FR" b="1" dirty="0">
              <a:solidFill>
                <a:srgbClr val="FFCC00"/>
              </a:solidFill>
              <a:latin typeface="微软雅黑" panose="020B0503020204020204" pitchFamily="34" charset="-122"/>
              <a:ea typeface="微软雅黑" panose="020B0503020204020204" pitchFamily="34" charset="-122"/>
              <a:cs typeface="Arial" panose="020B0604020202020204" pitchFamily="34" charset="0"/>
            </a:endParaRPr>
          </a:p>
          <a:p>
            <a:pPr marL="176530" indent="-176530" eaLnBrk="0" fontAlgn="auto" hangingPunct="0">
              <a:lnSpc>
                <a:spcPct val="130000"/>
              </a:lnSpc>
              <a:spcBef>
                <a:spcPts val="500"/>
              </a:spcBef>
              <a:spcAft>
                <a:spcPts val="0"/>
              </a:spcAft>
              <a:buClr>
                <a:schemeClr val="bg1"/>
              </a:buClr>
              <a:buFont typeface="Wingdings" panose="05000000000000000000" pitchFamily="2" charset="2"/>
              <a:buChar char="l"/>
              <a:defRPr/>
            </a:pPr>
            <a:r>
              <a:rPr lang="fr-FR" sz="1600" b="1" dirty="0">
                <a:latin typeface="微软雅黑" panose="020B0503020204020204" pitchFamily="34" charset="-122"/>
                <a:ea typeface="微软雅黑" panose="020B0503020204020204" pitchFamily="34" charset="-122"/>
              </a:rPr>
              <a:t> </a:t>
            </a:r>
            <a:r>
              <a:rPr lang="fr-FR" sz="1400" b="1" dirty="0">
                <a:solidFill>
                  <a:schemeClr val="bg1"/>
                </a:solidFill>
                <a:latin typeface="微软雅黑" panose="020B0503020204020204" pitchFamily="34" charset="-122"/>
                <a:ea typeface="微软雅黑" panose="020B0503020204020204" pitchFamily="34" charset="-122"/>
              </a:rPr>
              <a:t>使上网用户之间都可以交换信息（数据，以及各种音频视频） ，好像这些用户的计算机都可以彼此直接连通一样。</a:t>
            </a:r>
            <a:endParaRPr lang="fr-FR" sz="1400" b="1" dirty="0">
              <a:solidFill>
                <a:schemeClr val="bg1"/>
              </a:solidFill>
              <a:latin typeface="微软雅黑" panose="020B0503020204020204" pitchFamily="34" charset="-122"/>
              <a:ea typeface="微软雅黑" panose="020B0503020204020204" pitchFamily="34" charset="-122"/>
            </a:endParaRPr>
          </a:p>
          <a:p>
            <a:pPr marL="176530" indent="-176530" eaLnBrk="0" fontAlgn="auto" hangingPunct="0">
              <a:lnSpc>
                <a:spcPct val="130000"/>
              </a:lnSpc>
              <a:spcBef>
                <a:spcPts val="500"/>
              </a:spcBef>
              <a:spcAft>
                <a:spcPts val="0"/>
              </a:spcAft>
              <a:buClr>
                <a:schemeClr val="bg1"/>
              </a:buClr>
              <a:buFont typeface="Wingdings" panose="05000000000000000000" pitchFamily="2" charset="2"/>
              <a:buChar char="l"/>
              <a:defRPr/>
            </a:pPr>
            <a:r>
              <a:rPr lang="fr-FR" sz="1400" b="1" dirty="0">
                <a:solidFill>
                  <a:srgbClr val="FFCC00"/>
                </a:solidFill>
                <a:latin typeface="微软雅黑" panose="020B0503020204020204" pitchFamily="34" charset="-122"/>
                <a:ea typeface="微软雅黑" panose="020B0503020204020204" pitchFamily="34" charset="-122"/>
              </a:rPr>
              <a:t> 注意，</a:t>
            </a:r>
            <a:r>
              <a:rPr lang="fr-FR" sz="1400" b="1" dirty="0">
                <a:solidFill>
                  <a:schemeClr val="bg1"/>
                </a:solidFill>
                <a:latin typeface="微软雅黑" panose="020B0503020204020204" pitchFamily="34" charset="-122"/>
                <a:ea typeface="微软雅黑" panose="020B0503020204020204" pitchFamily="34" charset="-122"/>
              </a:rPr>
              <a:t>互联网具有虚拟的特点，无法准确知道对方是谁，也无法知道对方的位置。</a:t>
            </a:r>
            <a:endParaRPr lang="fr-FR" sz="1400" b="1" dirty="0">
              <a:solidFill>
                <a:schemeClr val="bg1"/>
              </a:solidFill>
              <a:latin typeface="微软雅黑" panose="020B0503020204020204" pitchFamily="34" charset="-122"/>
              <a:ea typeface="微软雅黑" panose="020B0503020204020204" pitchFamily="34" charset="-122"/>
            </a:endParaRP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530" indent="-176530" eaLnBrk="0" hangingPunct="0">
              <a:spcBef>
                <a:spcPts val="700"/>
              </a:spcBef>
            </a:pPr>
            <a:r>
              <a:rPr lang="fr-FR" b="1" dirty="0">
                <a:solidFill>
                  <a:srgbClr val="FFCC00"/>
                </a:solidFill>
                <a:latin typeface="微软雅黑" panose="020B0503020204020204" pitchFamily="34" charset="-122"/>
                <a:ea typeface="微软雅黑" panose="020B0503020204020204" pitchFamily="34" charset="-122"/>
              </a:rPr>
              <a:t>共享</a:t>
            </a:r>
            <a:r>
              <a:rPr lang="fr-FR" b="1" dirty="0">
                <a:solidFill>
                  <a:srgbClr val="FFCC00"/>
                </a:solidFill>
                <a:latin typeface="微软雅黑" panose="020B0503020204020204" pitchFamily="34" charset="-122"/>
                <a:ea typeface="微软雅黑" panose="020B0503020204020204" pitchFamily="34" charset="-122"/>
                <a:cs typeface="Arial" panose="020B0604020202020204" pitchFamily="34" charset="0"/>
              </a:rPr>
              <a:t> </a:t>
            </a:r>
            <a:r>
              <a:rPr lang="fr-FR" altLang="zh-CN" b="1" dirty="0">
                <a:solidFill>
                  <a:srgbClr val="FFCC00"/>
                </a:solidFill>
                <a:latin typeface="微软雅黑" panose="020B0503020204020204" pitchFamily="34" charset="-122"/>
                <a:ea typeface="微软雅黑" panose="020B0503020204020204" pitchFamily="34" charset="-122"/>
                <a:cs typeface="Arial" panose="020B0604020202020204" pitchFamily="34" charset="0"/>
              </a:rPr>
              <a:t>(Sharing)</a:t>
            </a:r>
            <a:endParaRPr lang="fr-FR" altLang="zh-CN" b="1" dirty="0">
              <a:solidFill>
                <a:srgbClr val="FFCC00"/>
              </a:solidFill>
              <a:latin typeface="微软雅黑" panose="020B0503020204020204" pitchFamily="34" charset="-122"/>
              <a:ea typeface="微软雅黑" panose="020B0503020204020204" pitchFamily="34" charset="-122"/>
              <a:cs typeface="Arial" panose="020B0604020202020204" pitchFamily="34" charset="0"/>
            </a:endParaRPr>
          </a:p>
          <a:p>
            <a:pPr marL="176530" indent="-176530" eaLnBrk="0" hangingPunct="0">
              <a:lnSpc>
                <a:spcPct val="130000"/>
              </a:lnSpc>
              <a:spcBef>
                <a:spcPts val="500"/>
              </a:spcBef>
              <a:buClr>
                <a:schemeClr val="bg1"/>
              </a:buClr>
              <a:buFont typeface="Wingdings" panose="05000000000000000000" pitchFamily="2" charset="2"/>
              <a:buChar char="l"/>
            </a:pPr>
            <a:r>
              <a:rPr lang="fr-FR" sz="1600" b="1" dirty="0">
                <a:solidFill>
                  <a:schemeClr val="bg1"/>
                </a:solidFill>
                <a:latin typeface="微软雅黑" panose="020B0503020204020204" pitchFamily="34" charset="-122"/>
                <a:ea typeface="微软雅黑" panose="020B0503020204020204" pitchFamily="34" charset="-122"/>
              </a:rPr>
              <a:t> </a:t>
            </a:r>
            <a:r>
              <a:rPr lang="fr-FR" sz="1400" b="1" dirty="0">
                <a:solidFill>
                  <a:schemeClr val="bg1"/>
                </a:solidFill>
                <a:latin typeface="微软雅黑" panose="020B0503020204020204" pitchFamily="34" charset="-122"/>
                <a:ea typeface="微软雅黑" panose="020B0503020204020204" pitchFamily="34" charset="-122"/>
              </a:rPr>
              <a:t>指资源共享。</a:t>
            </a:r>
            <a:endParaRPr lang="fr-FR" sz="1400" b="1" dirty="0">
              <a:solidFill>
                <a:schemeClr val="bg1"/>
              </a:solidFill>
              <a:latin typeface="微软雅黑" panose="020B0503020204020204" pitchFamily="34" charset="-122"/>
              <a:ea typeface="微软雅黑" panose="020B0503020204020204" pitchFamily="34" charset="-122"/>
            </a:endParaRPr>
          </a:p>
          <a:p>
            <a:pPr marL="176530" indent="-176530" eaLnBrk="0" hangingPunct="0">
              <a:lnSpc>
                <a:spcPct val="130000"/>
              </a:lnSpc>
              <a:spcBef>
                <a:spcPts val="500"/>
              </a:spcBef>
              <a:buClr>
                <a:schemeClr val="bg1"/>
              </a:buClr>
              <a:buFont typeface="Wingdings" panose="05000000000000000000" pitchFamily="2" charset="2"/>
              <a:buChar char="l"/>
            </a:pPr>
            <a:r>
              <a:rPr lang="fr-FR" sz="1400" b="1" dirty="0">
                <a:solidFill>
                  <a:schemeClr val="bg1"/>
                </a:solidFill>
                <a:latin typeface="微软雅黑" panose="020B0503020204020204" pitchFamily="34" charset="-122"/>
                <a:ea typeface="微软雅黑" panose="020B0503020204020204" pitchFamily="34" charset="-122"/>
              </a:rPr>
              <a:t> 资源共享的含义是多方面的。可以是信息共享、软件共享，也可以是硬件共享。</a:t>
            </a:r>
            <a:endParaRPr lang="fr-FR" sz="1400" b="1" dirty="0">
              <a:solidFill>
                <a:schemeClr val="bg1"/>
              </a:solidFill>
              <a:latin typeface="微软雅黑" panose="020B0503020204020204" pitchFamily="34" charset="-122"/>
              <a:ea typeface="微软雅黑" panose="020B0503020204020204" pitchFamily="34" charset="-122"/>
            </a:endParaRPr>
          </a:p>
          <a:p>
            <a:pPr marL="176530" indent="-176530" eaLnBrk="0" hangingPunct="0">
              <a:lnSpc>
                <a:spcPct val="130000"/>
              </a:lnSpc>
              <a:spcBef>
                <a:spcPts val="500"/>
              </a:spcBef>
              <a:buClr>
                <a:schemeClr val="bg1"/>
              </a:buClr>
              <a:buFont typeface="Wingdings" panose="05000000000000000000" pitchFamily="2" charset="2"/>
              <a:buChar char="l"/>
            </a:pPr>
            <a:r>
              <a:rPr lang="fr-FR" sz="1400" b="1" dirty="0">
                <a:solidFill>
                  <a:schemeClr val="bg1"/>
                </a:solidFill>
                <a:latin typeface="微软雅黑" panose="020B0503020204020204" pitchFamily="34" charset="-122"/>
                <a:ea typeface="微软雅黑" panose="020B0503020204020204" pitchFamily="34" charset="-122"/>
              </a:rPr>
              <a:t> 由于网络的存在，这些资源好像就在用户身边一样，方便使用。</a:t>
            </a:r>
            <a:endParaRPr lang="fr-FR" sz="1600" b="1" dirty="0">
              <a:solidFill>
                <a:schemeClr val="bg1"/>
              </a:solidFill>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1.1.2  </a:t>
            </a:r>
            <a:r>
              <a:rPr lang="zh-CN" altLang="zh-CN" sz="2400" b="1" dirty="0">
                <a:solidFill>
                  <a:schemeClr val="bg1"/>
                </a:solidFill>
                <a:latin typeface="微软雅黑" panose="020B0503020204020204" pitchFamily="34" charset="-122"/>
                <a:ea typeface="微软雅黑" panose="020B0503020204020204" pitchFamily="34" charset="-122"/>
              </a:rPr>
              <a:t>计算机网络的</a:t>
            </a:r>
            <a:r>
              <a:rPr lang="zh-CN" altLang="en-US" sz="2400" b="1" dirty="0">
                <a:solidFill>
                  <a:schemeClr val="bg1"/>
                </a:solidFill>
                <a:latin typeface="微软雅黑" panose="020B0503020204020204" pitchFamily="34" charset="-122"/>
                <a:ea typeface="微软雅黑" panose="020B0503020204020204" pitchFamily="34" charset="-122"/>
              </a:rPr>
              <a:t>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ctrTitle"/>
          </p:nvPr>
        </p:nvSpPr>
        <p:spPr>
          <a:xfrm>
            <a:off x="1917606" y="1317811"/>
            <a:ext cx="6276975" cy="2664759"/>
          </a:xfrm>
        </p:spPr>
        <p:txBody>
          <a:bodyPr/>
          <a:lstStyle/>
          <a:p>
            <a:pPr algn="l" eaLnBrk="1" hangingPunct="1"/>
            <a:r>
              <a:rPr lang="zh-CN" altLang="en-US" sz="2400" dirty="0">
                <a:ea typeface="楷体_GB2312" pitchFamily="49" charset="-122"/>
              </a:rPr>
              <a:t>理论学时：</a:t>
            </a:r>
            <a:r>
              <a:rPr lang="en-US" altLang="zh-CN" sz="2400" dirty="0">
                <a:ea typeface="楷体_GB2312" pitchFamily="49" charset="-122"/>
              </a:rPr>
              <a:t>40</a:t>
            </a:r>
            <a:br>
              <a:rPr lang="en-US" altLang="zh-CN" sz="2400" dirty="0">
                <a:ea typeface="楷体_GB2312" pitchFamily="49" charset="-122"/>
              </a:rPr>
            </a:br>
            <a:r>
              <a:rPr lang="zh-CN" altLang="en-US" sz="2400" dirty="0">
                <a:ea typeface="楷体_GB2312" pitchFamily="49" charset="-122"/>
              </a:rPr>
              <a:t>实验学时：</a:t>
            </a:r>
            <a:r>
              <a:rPr lang="en-US" altLang="zh-CN" sz="2400" dirty="0">
                <a:ea typeface="楷体_GB2312" pitchFamily="49" charset="-122"/>
              </a:rPr>
              <a:t>8(4+4)</a:t>
            </a:r>
            <a:br>
              <a:rPr lang="en-US" altLang="zh-CN" sz="2400" dirty="0">
                <a:ea typeface="楷体_GB2312" pitchFamily="49" charset="-122"/>
              </a:rPr>
            </a:br>
            <a:r>
              <a:rPr lang="en-US" altLang="zh-CN" sz="2400" dirty="0">
                <a:ea typeface="楷体_GB2312" pitchFamily="49" charset="-122"/>
              </a:rPr>
              <a:t>   </a:t>
            </a:r>
            <a:r>
              <a:rPr lang="zh-CN" altLang="en-US" sz="2400" dirty="0">
                <a:ea typeface="楷体_GB2312" pitchFamily="49" charset="-122"/>
              </a:rPr>
              <a:t>第</a:t>
            </a:r>
            <a:r>
              <a:rPr lang="en-US" altLang="zh-CN" sz="2400" dirty="0">
                <a:ea typeface="楷体_GB2312" pitchFamily="49" charset="-122"/>
              </a:rPr>
              <a:t>18</a:t>
            </a:r>
            <a:r>
              <a:rPr lang="zh-CN" altLang="en-US" sz="2400" dirty="0">
                <a:ea typeface="楷体_GB2312" pitchFamily="49" charset="-122"/>
              </a:rPr>
              <a:t>、</a:t>
            </a:r>
            <a:r>
              <a:rPr lang="en-US" altLang="zh-CN" sz="2400" dirty="0">
                <a:ea typeface="楷体_GB2312" pitchFamily="49" charset="-122"/>
              </a:rPr>
              <a:t>19</a:t>
            </a:r>
            <a:r>
              <a:rPr lang="zh-CN" altLang="en-US" sz="2400" dirty="0">
                <a:ea typeface="楷体_GB2312" pitchFamily="49" charset="-122"/>
              </a:rPr>
              <a:t>周： 地点：黎耀球</a:t>
            </a:r>
            <a:r>
              <a:rPr lang="en-US" altLang="zh-CN" sz="2400" dirty="0">
                <a:ea typeface="楷体_GB2312" pitchFamily="49" charset="-122"/>
              </a:rPr>
              <a:t>202B</a:t>
            </a:r>
            <a:br>
              <a:rPr lang="en-US" altLang="zh-CN" sz="2400" dirty="0">
                <a:ea typeface="楷体_GB2312" pitchFamily="49" charset="-122"/>
              </a:rPr>
            </a:br>
            <a:br>
              <a:rPr lang="en-US" altLang="zh-CN" sz="2400" dirty="0">
                <a:ea typeface="楷体_GB2312" pitchFamily="49" charset="-122"/>
              </a:rPr>
            </a:br>
            <a:r>
              <a:rPr lang="zh-CN" altLang="en-US" sz="2400" dirty="0">
                <a:ea typeface="楷体_GB2312" pitchFamily="49" charset="-122"/>
              </a:rPr>
              <a:t>考核方式：闭卷考试</a:t>
            </a:r>
            <a:br>
              <a:rPr lang="zh-CN" altLang="en-US" sz="2400" dirty="0">
                <a:ea typeface="楷体_GB2312" pitchFamily="49" charset="-122"/>
              </a:rPr>
            </a:br>
            <a:r>
              <a:rPr lang="zh-CN" altLang="en-US" sz="2400" dirty="0">
                <a:ea typeface="楷体_GB2312" pitchFamily="49" charset="-122"/>
              </a:rPr>
              <a:t>成绩评定：</a:t>
            </a:r>
            <a:r>
              <a:rPr lang="zh-CN" altLang="en-US" sz="2100" dirty="0">
                <a:ea typeface="楷体_GB2312" pitchFamily="49" charset="-122"/>
              </a:rPr>
              <a:t>期末考试占</a:t>
            </a:r>
            <a:r>
              <a:rPr lang="en-US" altLang="zh-CN" sz="2100" dirty="0">
                <a:ea typeface="楷体_GB2312" pitchFamily="49" charset="-122"/>
              </a:rPr>
              <a:t>70%+</a:t>
            </a:r>
            <a:r>
              <a:rPr lang="zh-CN" altLang="en-US" sz="2100" dirty="0">
                <a:ea typeface="楷体_GB2312" pitchFamily="49" charset="-122"/>
              </a:rPr>
              <a:t>作业</a:t>
            </a:r>
            <a:r>
              <a:rPr lang="en-US" altLang="zh-CN" sz="2100" dirty="0">
                <a:ea typeface="楷体_GB2312" pitchFamily="49" charset="-122"/>
              </a:rPr>
              <a:t>15%+</a:t>
            </a:r>
            <a:r>
              <a:rPr lang="zh-CN" altLang="en-US" sz="2100" dirty="0">
                <a:ea typeface="楷体_GB2312" pitchFamily="49" charset="-122"/>
              </a:rPr>
              <a:t>实验</a:t>
            </a:r>
            <a:r>
              <a:rPr lang="en-US" altLang="zh-CN" sz="2100" dirty="0">
                <a:ea typeface="楷体_GB2312" pitchFamily="49" charset="-122"/>
              </a:rPr>
              <a:t>15%</a:t>
            </a:r>
            <a:endParaRPr lang="en-US" altLang="zh-CN" sz="2100" dirty="0">
              <a:ea typeface="楷体_GB2312" pitchFamily="49" charset="-122"/>
            </a:endParaRPr>
          </a:p>
        </p:txBody>
      </p:sp>
      <p:sp>
        <p:nvSpPr>
          <p:cNvPr id="31747" name="Rectangle 10"/>
          <p:cNvSpPr>
            <a:spLocks noGrp="1" noChangeArrowheads="1"/>
          </p:cNvSpPr>
          <p:nvPr>
            <p:ph type="subTitle" idx="1"/>
          </p:nvPr>
        </p:nvSpPr>
        <p:spPr>
          <a:xfrm>
            <a:off x="1353531" y="749569"/>
            <a:ext cx="4800600" cy="822721"/>
          </a:xfrm>
        </p:spPr>
        <p:txBody>
          <a:bodyPr/>
          <a:lstStyle/>
          <a:p>
            <a:pPr algn="l" eaLnBrk="1" hangingPunct="1"/>
            <a:r>
              <a:rPr lang="zh-CN" altLang="en-US" sz="3600" b="1" dirty="0"/>
              <a:t>  课程安排：</a:t>
            </a:r>
            <a:endParaRPr lang="zh-CN" altLang="en-US" sz="36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7030A0"/>
                </a:solidFill>
                <a:latin typeface="Times New Roman" panose="02020603050405020304" pitchFamily="18" charset="0"/>
                <a:ea typeface="微软雅黑" panose="020B0503020204020204" pitchFamily="34" charset="-122"/>
              </a:rPr>
              <a:t>简单的网络</a:t>
            </a:r>
            <a:endParaRPr kumimoji="1" lang="zh-CN" altLang="en-US" sz="1600" b="1" dirty="0">
              <a:solidFill>
                <a:srgbClr val="7030A0"/>
              </a:solidFill>
              <a:latin typeface="Times New Roman" panose="02020603050405020304" pitchFamily="18" charset="0"/>
              <a:ea typeface="微软雅黑" panose="020B0503020204020204" pitchFamily="34" charset="-122"/>
            </a:endParaRP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7030A0"/>
                </a:solidFill>
                <a:latin typeface="Times New Roman" panose="02020603050405020304" pitchFamily="18" charset="0"/>
                <a:ea typeface="微软雅黑" panose="020B0503020204020204" pitchFamily="34" charset="-122"/>
              </a:rPr>
              <a:t>复杂的网络</a:t>
            </a:r>
            <a:endParaRPr kumimoji="1" lang="zh-CN" altLang="en-US" sz="1600" b="1" dirty="0">
              <a:solidFill>
                <a:srgbClr val="7030A0"/>
              </a:solidFill>
              <a:latin typeface="Times New Roman" panose="02020603050405020304" pitchFamily="18" charset="0"/>
              <a:ea typeface="微软雅黑" panose="020B0503020204020204" pitchFamily="34" charset="-122"/>
            </a:endParaRPr>
          </a:p>
        </p:txBody>
      </p:sp>
      <p:grpSp>
        <p:nvGrpSpPr>
          <p:cNvPr id="162" name="Group 1282"/>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用“图”表示网络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5" name="Group 1504"/>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188" name="Group 198"/>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3" name="Group 198"/>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6" name="Group 198"/>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endParaRPr lang="zh-CN" altLang="en-US" dirty="0"/>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endParaRPr lang="zh-CN" altLang="en-US" dirty="0"/>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endParaRPr lang="zh-CN" altLang="en-US" dirty="0"/>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a:latin typeface="Times New Roman" panose="02020603050405020304" pitchFamily="18" charset="0"/>
                  <a:ea typeface="微软雅黑" panose="020B0503020204020204" pitchFamily="34" charset="-122"/>
                </a:rPr>
                <a:t>图例</a:t>
              </a:r>
              <a:endParaRPr kumimoji="1" lang="zh-CN" altLang="en-US" sz="1000" b="1">
                <a:latin typeface="Times New Roman" panose="02020603050405020304" pitchFamily="18" charset="0"/>
                <a:ea typeface="微软雅黑" panose="020B0503020204020204" pitchFamily="34" charset="-122"/>
              </a:endParaRP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计算机</a:t>
              </a:r>
              <a:endParaRPr kumimoji="1" lang="zh-CN" altLang="en-US" sz="1000" b="1" dirty="0">
                <a:latin typeface="Times New Roman" panose="02020603050405020304" pitchFamily="18" charset="0"/>
                <a:ea typeface="微软雅黑" panose="020B0503020204020204" pitchFamily="34" charset="-122"/>
              </a:endParaRPr>
            </a:p>
          </p:txBody>
        </p:sp>
        <p:pic>
          <p:nvPicPr>
            <p:cNvPr id="27707"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集线器</a:t>
              </a:r>
              <a:endParaRPr kumimoji="1" lang="zh-CN" altLang="en-US" sz="1000" b="1" dirty="0">
                <a:latin typeface="Times New Roman" panose="02020603050405020304" pitchFamily="18" charset="0"/>
                <a:ea typeface="微软雅黑" panose="020B0503020204020204" pitchFamily="34" charset="-122"/>
              </a:endParaRPr>
            </a:p>
          </p:txBody>
        </p:sp>
        <p:pic>
          <p:nvPicPr>
            <p:cNvPr id="27709" name="Picture 148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路由器</a:t>
              </a:r>
              <a:endParaRPr kumimoji="1" lang="zh-CN" altLang="en-US" sz="1000" b="1" dirty="0">
                <a:latin typeface="Times New Roman" panose="02020603050405020304" pitchFamily="18" charset="0"/>
                <a:ea typeface="微软雅黑" panose="020B0503020204020204" pitchFamily="34" charset="-122"/>
              </a:endParaRPr>
            </a:p>
          </p:txBody>
        </p:sp>
        <p:pic>
          <p:nvPicPr>
            <p:cNvPr id="27711"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sz="2000" b="1">
                  <a:solidFill>
                    <a:srgbClr val="000000"/>
                  </a:solidFill>
                </a:endParaRPr>
              </a:p>
            </p:txBody>
          </p:sp>
          <p:sp>
            <p:nvSpPr>
              <p:cNvPr id="21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a:p>
            </p:txBody>
          </p:sp>
          <p:sp>
            <p:nvSpPr>
              <p:cNvPr id="22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a:p>
            </p:txBody>
          </p:sp>
          <p:sp>
            <p:nvSpPr>
              <p:cNvPr id="21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网络</a:t>
              </a:r>
              <a:endParaRPr kumimoji="1" lang="zh-CN" altLang="en-US" sz="1000" b="1" dirty="0">
                <a:latin typeface="Times New Roman" panose="02020603050405020304" pitchFamily="18" charset="0"/>
                <a:ea typeface="微软雅黑" panose="020B0503020204020204" pitchFamily="34"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用“云”表示网络：主机在“云”里</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5" name="Group 1504"/>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188" name="Group 198"/>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3" name="Group 198"/>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06" name="Group 198"/>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nvGrpSpPr>
          <p:cNvPr id="191" name="Group 1282"/>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p:nvPr/>
          </p:nvGrpSpPr>
          <p:grpSpPr bwMode="auto">
            <a:xfrm>
              <a:off x="109" y="1226"/>
              <a:ext cx="2516" cy="1675"/>
              <a:chOff x="109" y="1226"/>
              <a:chExt cx="2516" cy="1675"/>
            </a:xfrm>
          </p:grpSpPr>
          <p:grpSp>
            <p:nvGrpSpPr>
              <p:cNvPr id="221" name="Group 1506"/>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7030A0"/>
                </a:solidFill>
                <a:latin typeface="Times New Roman" panose="02020603050405020304" pitchFamily="18" charset="0"/>
                <a:ea typeface="微软雅黑" panose="020B0503020204020204" pitchFamily="34" charset="-122"/>
              </a:rPr>
              <a:t>简单的网络</a:t>
            </a:r>
            <a:endParaRPr kumimoji="1" lang="zh-CN" altLang="en-US" sz="1600" b="1" dirty="0">
              <a:solidFill>
                <a:srgbClr val="7030A0"/>
              </a:solidFill>
              <a:latin typeface="Times New Roman" panose="02020603050405020304" pitchFamily="18" charset="0"/>
              <a:ea typeface="微软雅黑" panose="020B0503020204020204" pitchFamily="34" charset="-122"/>
            </a:endParaRP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7030A0"/>
                </a:solidFill>
                <a:latin typeface="Times New Roman" panose="02020603050405020304" pitchFamily="18" charset="0"/>
                <a:ea typeface="微软雅黑" panose="020B0503020204020204" pitchFamily="34" charset="-122"/>
              </a:rPr>
              <a:t>复杂的网络</a:t>
            </a:r>
            <a:endParaRPr kumimoji="1" lang="zh-CN" altLang="en-US" sz="1600" b="1" dirty="0">
              <a:solidFill>
                <a:srgbClr val="7030A0"/>
              </a:solidFill>
              <a:latin typeface="Times New Roman" panose="02020603050405020304" pitchFamily="18" charset="0"/>
              <a:ea typeface="微软雅黑" panose="020B0503020204020204" pitchFamily="34" charset="-122"/>
            </a:endParaRP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a:latin typeface="Times New Roman" panose="02020603050405020304" pitchFamily="18" charset="0"/>
                  <a:ea typeface="微软雅黑" panose="020B0503020204020204" pitchFamily="34" charset="-122"/>
                </a:rPr>
                <a:t>图例</a:t>
              </a:r>
              <a:endParaRPr kumimoji="1" lang="zh-CN" altLang="en-US" sz="1000" b="1">
                <a:latin typeface="Times New Roman" panose="02020603050405020304" pitchFamily="18" charset="0"/>
                <a:ea typeface="微软雅黑" panose="020B0503020204020204" pitchFamily="34" charset="-122"/>
              </a:endParaRP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计算机</a:t>
              </a:r>
              <a:endParaRPr kumimoji="1" lang="zh-CN" altLang="en-US" sz="1000" b="1" dirty="0">
                <a:latin typeface="Times New Roman" panose="02020603050405020304" pitchFamily="18" charset="0"/>
                <a:ea typeface="微软雅黑" panose="020B0503020204020204" pitchFamily="34" charset="-122"/>
              </a:endParaRPr>
            </a:p>
          </p:txBody>
        </p:sp>
        <p:pic>
          <p:nvPicPr>
            <p:cNvPr id="257"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集线器</a:t>
              </a:r>
              <a:endParaRPr kumimoji="1" lang="zh-CN" altLang="en-US" sz="1000" b="1" dirty="0">
                <a:latin typeface="Times New Roman" panose="02020603050405020304" pitchFamily="18" charset="0"/>
                <a:ea typeface="微软雅黑" panose="020B0503020204020204" pitchFamily="34" charset="-122"/>
              </a:endParaRPr>
            </a:p>
          </p:txBody>
        </p:sp>
        <p:pic>
          <p:nvPicPr>
            <p:cNvPr id="259" name="Picture 148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路由器</a:t>
              </a:r>
              <a:endParaRPr kumimoji="1" lang="zh-CN" altLang="en-US" sz="1000" b="1" dirty="0">
                <a:latin typeface="Times New Roman" panose="02020603050405020304" pitchFamily="18" charset="0"/>
                <a:ea typeface="微软雅黑" panose="020B0503020204020204" pitchFamily="34" charset="-122"/>
              </a:endParaRPr>
            </a:p>
          </p:txBody>
        </p:sp>
        <p:pic>
          <p:nvPicPr>
            <p:cNvPr id="261"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sz="2000" b="1">
                  <a:solidFill>
                    <a:srgbClr val="000000"/>
                  </a:solidFill>
                </a:endParaRPr>
              </a:p>
            </p:txBody>
          </p:sp>
          <p:sp>
            <p:nvSpPr>
              <p:cNvPr id="273"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a:p>
            </p:txBody>
          </p:sp>
          <p:sp>
            <p:nvSpPr>
              <p:cNvPr id="274"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a:p>
            </p:txBody>
          </p:sp>
          <p:sp>
            <p:nvSpPr>
              <p:cNvPr id="275"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网络</a:t>
              </a:r>
              <a:endParaRPr kumimoji="1" lang="zh-CN" altLang="en-US" sz="1000" b="1" dirty="0">
                <a:latin typeface="Times New Roman" panose="02020603050405020304" pitchFamily="18" charset="0"/>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3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用“云”表示网络：主机在“云”外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p:nvPr/>
          </p:nvGrpSpPr>
          <p:grpSpPr bwMode="auto">
            <a:xfrm>
              <a:off x="109" y="1226"/>
              <a:ext cx="2516" cy="1675"/>
              <a:chOff x="109" y="1226"/>
              <a:chExt cx="2516" cy="1675"/>
            </a:xfrm>
          </p:grpSpPr>
          <p:grpSp>
            <p:nvGrpSpPr>
              <p:cNvPr id="218" name="Group 1506"/>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a:latin typeface="Times New Roman" panose="02020603050405020304" pitchFamily="18" charset="0"/>
                  <a:ea typeface="微软雅黑" panose="020B0503020204020204" pitchFamily="34" charset="-122"/>
                </a:rPr>
                <a:t>图例</a:t>
              </a:r>
              <a:endParaRPr kumimoji="1" lang="zh-CN" altLang="en-US" sz="1000" b="1">
                <a:latin typeface="Times New Roman" panose="02020603050405020304" pitchFamily="18" charset="0"/>
                <a:ea typeface="微软雅黑" panose="020B0503020204020204" pitchFamily="34" charset="-122"/>
              </a:endParaRP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计算机</a:t>
              </a:r>
              <a:endParaRPr kumimoji="1" lang="zh-CN" altLang="en-US" sz="1000" b="1" dirty="0">
                <a:latin typeface="Times New Roman" panose="02020603050405020304" pitchFamily="18" charset="0"/>
                <a:ea typeface="微软雅黑" panose="020B0503020204020204" pitchFamily="34" charset="-122"/>
              </a:endParaRPr>
            </a:p>
          </p:txBody>
        </p:sp>
        <p:pic>
          <p:nvPicPr>
            <p:cNvPr id="248"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集线器</a:t>
              </a:r>
              <a:endParaRPr kumimoji="1" lang="zh-CN" altLang="en-US" sz="1000" b="1" dirty="0">
                <a:latin typeface="Times New Roman" panose="02020603050405020304" pitchFamily="18" charset="0"/>
                <a:ea typeface="微软雅黑" panose="020B0503020204020204" pitchFamily="34" charset="-122"/>
              </a:endParaRPr>
            </a:p>
          </p:txBody>
        </p:sp>
        <p:pic>
          <p:nvPicPr>
            <p:cNvPr id="250" name="Picture 14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路由器</a:t>
              </a:r>
              <a:endParaRPr kumimoji="1" lang="zh-CN" altLang="en-US" sz="1000" b="1" dirty="0">
                <a:latin typeface="Times New Roman" panose="02020603050405020304" pitchFamily="18" charset="0"/>
                <a:ea typeface="微软雅黑" panose="020B0503020204020204" pitchFamily="34" charset="-122"/>
              </a:endParaRPr>
            </a:p>
          </p:txBody>
        </p:sp>
        <p:pic>
          <p:nvPicPr>
            <p:cNvPr id="252"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sz="2000" b="1">
                  <a:solidFill>
                    <a:srgbClr val="000000"/>
                  </a:solidFill>
                </a:endParaRPr>
              </a:p>
            </p:txBody>
          </p:sp>
          <p:sp>
            <p:nvSpPr>
              <p:cNvPr id="264"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a:p>
            </p:txBody>
          </p:sp>
          <p:sp>
            <p:nvSpPr>
              <p:cNvPr id="265"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a:p>
            </p:txBody>
          </p:sp>
          <p:sp>
            <p:nvSpPr>
              <p:cNvPr id="266"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00" b="1" dirty="0">
                  <a:latin typeface="Times New Roman" panose="02020603050405020304" pitchFamily="18" charset="0"/>
                  <a:ea typeface="微软雅黑" panose="020B0503020204020204" pitchFamily="34" charset="-122"/>
                </a:rPr>
                <a:t>网络</a:t>
              </a:r>
              <a:endParaRPr kumimoji="1" lang="zh-CN" altLang="en-US" sz="1000" b="1" dirty="0">
                <a:latin typeface="Times New Roman" panose="02020603050405020304" pitchFamily="18" charset="0"/>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6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1.2.1                                            </a:t>
            </a:r>
            <a:r>
              <a:rPr lang="zh-CN" altLang="en-US" sz="2000" b="1" dirty="0">
                <a:solidFill>
                  <a:schemeClr val="bg1"/>
                </a:solidFill>
                <a:latin typeface="微软雅黑" panose="020B0503020204020204" pitchFamily="34" charset="-122"/>
                <a:ea typeface="微软雅黑" panose="020B0503020204020204" pitchFamily="34" charset="-122"/>
              </a:rPr>
              <a:t>互联网概念</a:t>
            </a:r>
            <a:r>
              <a:rPr lang="en-US" altLang="zh-CN" sz="2000" b="1" dirty="0">
                <a:solidFill>
                  <a:schemeClr val="bg1"/>
                </a:solidFill>
                <a:latin typeface="微软雅黑" panose="020B0503020204020204" pitchFamily="34" charset="-122"/>
                <a:ea typeface="微软雅黑" panose="020B0503020204020204" pitchFamily="34" charset="-122"/>
              </a:rPr>
              <a:t>1.2.2              </a:t>
            </a:r>
            <a:r>
              <a:rPr lang="zh-CN" altLang="zh-CN" sz="2000" b="1" dirty="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1.2.3                               </a:t>
            </a:r>
            <a:r>
              <a:rPr lang="zh-CN" altLang="zh-CN" sz="2000" b="1" dirty="0">
                <a:solidFill>
                  <a:schemeClr val="bg1"/>
                </a:solidFill>
                <a:latin typeface="微软雅黑" panose="020B0503020204020204" pitchFamily="34" charset="-122"/>
                <a:ea typeface="微软雅黑" panose="020B0503020204020204" pitchFamily="34" charset="-122"/>
              </a:rPr>
              <a:t>互联网的标准化工作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49288" y="1664167"/>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1.2</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互联网概述</a:t>
            </a:r>
            <a:endParaRPr lang="zh-CN" altLang="fr-FR"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anose="020B0503020204020204" pitchFamily="34" charset="-122"/>
                  <a:ea typeface="微软雅黑" panose="020B0503020204020204" pitchFamily="34" charset="-122"/>
                </a:rPr>
                <a:t>互联网是目前技术最为成功、应用最为广泛的计算机网络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互联网在生活中的地位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1.2.1  </a:t>
            </a:r>
            <a:r>
              <a:rPr lang="zh-CN" altLang="en-US" sz="2400" b="1" dirty="0">
                <a:solidFill>
                  <a:schemeClr val="bg1"/>
                </a:solidFill>
                <a:latin typeface="微软雅黑" panose="020B0503020204020204" pitchFamily="34" charset="-122"/>
                <a:ea typeface="微软雅黑" panose="020B0503020204020204" pitchFamily="34" charset="-122"/>
              </a:rPr>
              <a:t>互联网概念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anose="020B0503020204020204" pitchFamily="34" charset="-122"/>
                <a:ea typeface="微软雅黑" panose="020B0503020204020204" pitchFamily="34" charset="-122"/>
              </a:rPr>
              <a:t>互联网已经成为现代社会最为重要的基础设施</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互联网在生活中的地位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互联网在生活中的地位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1.2.1  </a:t>
            </a:r>
            <a:r>
              <a:rPr lang="zh-CN" altLang="en-US" sz="2400" b="1" dirty="0">
                <a:solidFill>
                  <a:schemeClr val="bg1"/>
                </a:solidFill>
                <a:latin typeface="微软雅黑" panose="020B0503020204020204" pitchFamily="34" charset="-122"/>
                <a:ea typeface="微软雅黑" panose="020B0503020204020204" pitchFamily="34" charset="-122"/>
              </a:rPr>
              <a:t>互联网概念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互联网定义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互联网，特指 </a:t>
            </a:r>
            <a:r>
              <a:rPr lang="en-US" altLang="zh-CN" sz="2000" b="1" dirty="0">
                <a:latin typeface="微软雅黑" panose="020B0503020204020204" pitchFamily="34" charset="-122"/>
                <a:ea typeface="微软雅黑" panose="020B0503020204020204" pitchFamily="34" charset="-122"/>
              </a:rPr>
              <a:t>Internet</a:t>
            </a:r>
            <a:r>
              <a:rPr lang="zh-CN" altLang="en-US" sz="2000" b="1" dirty="0">
                <a:latin typeface="微软雅黑" panose="020B0503020204020204" pitchFamily="34" charset="-122"/>
                <a:ea typeface="微软雅黑" panose="020B0503020204020204" pitchFamily="34" charset="-122"/>
              </a:rPr>
              <a:t>，它起源于美国，是由数量极大的各种计算机网络互连起来而形成的一个互连网络。它采用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协议族作为通信规则，是一个覆盖全球、实现全球范围内连通性和资源共享的计算机网络。</a:t>
            </a:r>
            <a:endParaRPr lang="zh-CN" altLang="en-US" sz="20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internet </a:t>
            </a:r>
            <a:r>
              <a:rPr lang="zh-CN" altLang="en-US" sz="2000" b="1" dirty="0">
                <a:solidFill>
                  <a:schemeClr val="bg1"/>
                </a:solidFill>
                <a:latin typeface="微软雅黑" panose="020B0503020204020204" pitchFamily="34" charset="-122"/>
                <a:ea typeface="微软雅黑" panose="020B0503020204020204" pitchFamily="34" charset="-122"/>
              </a:rPr>
              <a:t>和 </a:t>
            </a:r>
            <a:r>
              <a:rPr lang="en-US" altLang="zh-CN" sz="2000" b="1" dirty="0">
                <a:solidFill>
                  <a:schemeClr val="bg1"/>
                </a:solidFill>
                <a:latin typeface="微软雅黑" panose="020B0503020204020204" pitchFamily="34" charset="-122"/>
                <a:ea typeface="微软雅黑" panose="020B0503020204020204" pitchFamily="34" charset="-122"/>
              </a:rPr>
              <a:t>Internet </a:t>
            </a:r>
            <a:r>
              <a:rPr lang="zh-CN" altLang="en-US" sz="2000" b="1" dirty="0">
                <a:solidFill>
                  <a:schemeClr val="bg1"/>
                </a:solidFill>
                <a:latin typeface="微软雅黑" panose="020B0503020204020204" pitchFamily="34" charset="-122"/>
                <a:ea typeface="微软雅黑" panose="020B0503020204020204" pitchFamily="34" charset="-122"/>
              </a:rPr>
              <a:t>的区别</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a:t>
            </a:r>
            <a:r>
              <a:rPr lang="zh-CN" altLang="en-US" sz="2000" b="1" dirty="0">
                <a:solidFill>
                  <a:srgbClr val="0000FF"/>
                </a:solidFill>
                <a:latin typeface="微软雅黑" panose="020B0503020204020204" pitchFamily="34" charset="-122"/>
                <a:ea typeface="微软雅黑" panose="020B0503020204020204" pitchFamily="34" charset="-122"/>
              </a:rPr>
              <a:t>小写字母 </a:t>
            </a:r>
            <a:r>
              <a:rPr lang="en-US" altLang="zh-CN" sz="2000" b="1" dirty="0">
                <a:solidFill>
                  <a:srgbClr val="0000FF"/>
                </a:solidFill>
                <a:latin typeface="微软雅黑" panose="020B0503020204020204" pitchFamily="34" charset="-122"/>
                <a:ea typeface="微软雅黑" panose="020B0503020204020204" pitchFamily="34" charset="-122"/>
              </a:rPr>
              <a:t>“i” </a:t>
            </a:r>
            <a:r>
              <a:rPr lang="zh-CN" altLang="en-US" sz="2000" b="1" dirty="0">
                <a:latin typeface="微软雅黑" panose="020B0503020204020204" pitchFamily="34" charset="-122"/>
                <a:ea typeface="微软雅黑" panose="020B0503020204020204" pitchFamily="34" charset="-122"/>
              </a:rPr>
              <a:t>开始的 </a:t>
            </a:r>
            <a:r>
              <a:rPr lang="en-US" altLang="zh-CN" sz="2000" b="1" dirty="0">
                <a:latin typeface="微软雅黑" panose="020B0503020204020204" pitchFamily="34" charset="-122"/>
                <a:ea typeface="微软雅黑" panose="020B0503020204020204" pitchFamily="34" charset="-122"/>
              </a:rPr>
              <a:t>internet</a:t>
            </a:r>
            <a:r>
              <a:rPr lang="zh-CN" altLang="en-US" sz="2000" b="1" dirty="0">
                <a:latin typeface="微软雅黑" panose="020B0503020204020204" pitchFamily="34" charset="-122"/>
                <a:ea typeface="微软雅黑" panose="020B0503020204020204" pitchFamily="34" charset="-122"/>
              </a:rPr>
              <a:t>（互连网）是一个通用名词，它泛指由多个计算机网络互连而成的网络。 </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a:t>
            </a:r>
            <a:r>
              <a:rPr lang="zh-CN" altLang="en-US" sz="2000" b="1" dirty="0">
                <a:solidFill>
                  <a:srgbClr val="0000FF"/>
                </a:solidFill>
                <a:latin typeface="微软雅黑" panose="020B0503020204020204" pitchFamily="34" charset="-122"/>
                <a:ea typeface="微软雅黑" panose="020B0503020204020204" pitchFamily="34" charset="-122"/>
              </a:rPr>
              <a:t>大写字母 </a:t>
            </a:r>
            <a:r>
              <a:rPr lang="en-US" altLang="zh-CN" sz="2000" b="1" dirty="0">
                <a:solidFill>
                  <a:srgbClr val="0000FF"/>
                </a:solidFill>
                <a:latin typeface="微软雅黑" panose="020B0503020204020204" pitchFamily="34" charset="-122"/>
                <a:ea typeface="微软雅黑" panose="020B0503020204020204" pitchFamily="34" charset="-122"/>
              </a:rPr>
              <a:t>“I” </a:t>
            </a:r>
            <a:r>
              <a:rPr lang="zh-CN" altLang="en-US" sz="2000" b="1" dirty="0">
                <a:latin typeface="微软雅黑" panose="020B0503020204020204" pitchFamily="34" charset="-122"/>
                <a:ea typeface="微软雅黑" panose="020B0503020204020204" pitchFamily="34" charset="-122"/>
              </a:rPr>
              <a:t>开始的的 </a:t>
            </a:r>
            <a:r>
              <a:rPr lang="en-US" altLang="zh-CN" sz="2000" b="1" dirty="0">
                <a:latin typeface="微软雅黑" panose="020B0503020204020204" pitchFamily="34" charset="-122"/>
                <a:ea typeface="微软雅黑" panose="020B0503020204020204" pitchFamily="34" charset="-122"/>
              </a:rPr>
              <a:t>Internet</a:t>
            </a:r>
            <a:r>
              <a:rPr lang="zh-CN" altLang="en-US" sz="2000" b="1" dirty="0">
                <a:latin typeface="微软雅黑" panose="020B0503020204020204" pitchFamily="34" charset="-122"/>
                <a:ea typeface="微软雅黑" panose="020B0503020204020204" pitchFamily="34" charset="-122"/>
              </a:rPr>
              <a:t>（互联网</a:t>
            </a:r>
            <a:r>
              <a:rPr lang="zh-CN" altLang="zh-CN" sz="2000" b="1" dirty="0">
                <a:latin typeface="微软雅黑" panose="020B0503020204020204" pitchFamily="34" charset="-122"/>
                <a:ea typeface="微软雅黑" panose="020B0503020204020204" pitchFamily="34" charset="-122"/>
              </a:rPr>
              <a:t>或因特网</a:t>
            </a:r>
            <a:r>
              <a:rPr lang="zh-CN" altLang="en-US" sz="2000" b="1" dirty="0">
                <a:latin typeface="微软雅黑" panose="020B0503020204020204" pitchFamily="34" charset="-122"/>
                <a:ea typeface="微软雅黑" panose="020B0503020204020204" pitchFamily="34" charset="-122"/>
              </a:rPr>
              <a:t>）则是一个专用名词，它指当前全球最大的、开放的、由众多网络相互连接而成的特定计算机网络，它采用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协议族作为通信的规则，且其前身是美国的 </a:t>
            </a:r>
            <a:r>
              <a:rPr lang="en-US" altLang="zh-CN" sz="2000" b="1" dirty="0">
                <a:latin typeface="微软雅黑" panose="020B0503020204020204" pitchFamily="34" charset="-122"/>
                <a:ea typeface="微软雅黑" panose="020B0503020204020204" pitchFamily="34" charset="-122"/>
              </a:rPr>
              <a:t>ARPANET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互联网与互连网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gridCol w="4066930"/>
              </a:tblGrid>
              <a:tr h="385737">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r>
              <a:tr h="356064">
                <a:tc gridSpan="2">
                  <a:txBody>
                    <a:bodyPr/>
                    <a:lstStyle/>
                    <a:p>
                      <a:pPr algn="ctr"/>
                      <a:r>
                        <a:rPr lang="zh-CN" altLang="en-US" sz="1800" b="1" dirty="0">
                          <a:solidFill>
                            <a:schemeClr val="tx1"/>
                          </a:solidFill>
                          <a:latin typeface="微软雅黑" panose="020B0503020204020204" pitchFamily="34" charset="-122"/>
                          <a:ea typeface="微软雅黑" panose="020B0503020204020204" pitchFamily="34" charset="-122"/>
                        </a:rPr>
                        <a:t>相似之处</a:t>
                      </a:r>
                      <a:endParaRPr lang="zh-CN" altLang="en-US" sz="18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网络的网络</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网络的网络</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56064">
                <a:tc gridSpan="2">
                  <a:txBody>
                    <a:bodyPr/>
                    <a:lstStyle/>
                    <a:p>
                      <a:pPr algn="ctr"/>
                      <a:r>
                        <a:rPr lang="zh-CN" altLang="en-US" sz="1800" b="1" kern="1200" dirty="0">
                          <a:solidFill>
                            <a:schemeClr val="tx1"/>
                          </a:solidFill>
                          <a:latin typeface="微软雅黑" panose="020B0503020204020204" pitchFamily="34" charset="-122"/>
                          <a:ea typeface="微软雅黑" panose="020B0503020204020204" pitchFamily="34" charset="-122"/>
                          <a:cs typeface="+mn-cs"/>
                        </a:rPr>
                        <a:t>不同之处</a:t>
                      </a:r>
                      <a:endParaRPr lang="zh-CN" altLang="en-US" sz="1800" b="1"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r>
              <a:tr h="801145">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特指遵循 </a:t>
                      </a:r>
                      <a:r>
                        <a:rPr lang="en-US" altLang="zh-CN" sz="1600" b="1" dirty="0">
                          <a:solidFill>
                            <a:schemeClr val="bg1"/>
                          </a:solidFill>
                          <a:latin typeface="微软雅黑" panose="020B0503020204020204" pitchFamily="34" charset="-122"/>
                          <a:ea typeface="微软雅黑" panose="020B0503020204020204" pitchFamily="34" charset="-122"/>
                        </a:rPr>
                        <a:t>TCP/IP </a:t>
                      </a:r>
                      <a:r>
                        <a:rPr lang="zh-CN" altLang="en-US" sz="1600" b="1" dirty="0">
                          <a:solidFill>
                            <a:schemeClr val="bg1"/>
                          </a:solidFill>
                          <a:latin typeface="微软雅黑" panose="020B0503020204020204" pitchFamily="34" charset="-122"/>
                          <a:ea typeface="微软雅黑" panose="020B0503020204020204" pitchFamily="34" charset="-122"/>
                        </a:rPr>
                        <a:t>标准、利用路由器将各种计算机网络互连起来而形成的、一个覆盖全球的、特定的互连网</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泛指由多个不同类型计算机网络互连而成的网络</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使用 </a:t>
                      </a:r>
                      <a:r>
                        <a:rPr lang="en-US" altLang="zh-CN" sz="1600" b="1" dirty="0">
                          <a:solidFill>
                            <a:schemeClr val="bg1"/>
                          </a:solidFill>
                          <a:latin typeface="微软雅黑" panose="020B0503020204020204" pitchFamily="34" charset="-122"/>
                          <a:ea typeface="微软雅黑" panose="020B0503020204020204" pitchFamily="34" charset="-122"/>
                        </a:rPr>
                        <a:t>TCP/IP</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除 </a:t>
                      </a:r>
                      <a:r>
                        <a:rPr lang="en-US" altLang="zh-CN" sz="1600" b="1" dirty="0">
                          <a:solidFill>
                            <a:schemeClr val="tx1"/>
                          </a:solidFill>
                          <a:latin typeface="微软雅黑" panose="020B0503020204020204" pitchFamily="34" charset="-122"/>
                          <a:ea typeface="微软雅黑" panose="020B0503020204020204" pitchFamily="34" charset="-122"/>
                        </a:rPr>
                        <a:t>TCP/IP </a:t>
                      </a:r>
                      <a:r>
                        <a:rPr lang="zh-CN" altLang="en-US" sz="1600" b="1" dirty="0">
                          <a:solidFill>
                            <a:schemeClr val="tx1"/>
                          </a:solidFill>
                          <a:latin typeface="微软雅黑" panose="020B0503020204020204" pitchFamily="34" charset="-122"/>
                          <a:ea typeface="微软雅黑" panose="020B0503020204020204" pitchFamily="34" charset="-122"/>
                        </a:rPr>
                        <a:t>外，还可以使用其他协议</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326392">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是一个专用名词</a:t>
                      </a:r>
                      <a:endParaRPr lang="zh-CN" altLang="en-US" sz="1600" b="1" dirty="0">
                        <a:solidFill>
                          <a:schemeClr val="bg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是一个通用名词</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互连网（</a:t>
            </a:r>
            <a:r>
              <a:rPr lang="en-US" altLang="zh-CN" sz="2000" b="1" dirty="0">
                <a:solidFill>
                  <a:srgbClr val="FF0000"/>
                </a:solidFill>
                <a:latin typeface="微软雅黑" panose="020B0503020204020204" pitchFamily="34" charset="-122"/>
                <a:ea typeface="微软雅黑" panose="020B0503020204020204" pitchFamily="34" charset="-122"/>
              </a:rPr>
              <a:t>i</a:t>
            </a:r>
            <a:r>
              <a:rPr lang="en-US" altLang="zh-CN" sz="2000" b="1" dirty="0">
                <a:solidFill>
                  <a:schemeClr val="tx1"/>
                </a:solidFill>
                <a:latin typeface="微软雅黑" panose="020B0503020204020204" pitchFamily="34" charset="-122"/>
                <a:ea typeface="微软雅黑" panose="020B0503020204020204" pitchFamily="34" charset="-122"/>
              </a:rPr>
              <a:t>nternet</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互联网（</a:t>
            </a:r>
            <a:r>
              <a:rPr lang="en-US" altLang="zh-CN" sz="2000" b="1" dirty="0">
                <a:solidFill>
                  <a:srgbClr val="FF0000"/>
                </a:solidFill>
                <a:latin typeface="微软雅黑" panose="020B0503020204020204" pitchFamily="34" charset="-122"/>
                <a:ea typeface="微软雅黑" panose="020B0503020204020204" pitchFamily="34" charset="-122"/>
              </a:rPr>
              <a:t>I</a:t>
            </a:r>
            <a:r>
              <a:rPr lang="en-US" altLang="zh-CN" sz="2000" b="1" dirty="0">
                <a:solidFill>
                  <a:schemeClr val="tx1"/>
                </a:solidFill>
                <a:latin typeface="微软雅黑" panose="020B0503020204020204" pitchFamily="34" charset="-122"/>
                <a:ea typeface="微软雅黑" panose="020B0503020204020204" pitchFamily="34" charset="-122"/>
              </a:rPr>
              <a:t>nternet</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anose="020B0503020204020204" pitchFamily="34" charset="-122"/>
                <a:ea typeface="微软雅黑" panose="020B0503020204020204" pitchFamily="34" charset="-122"/>
              </a:rPr>
              <a:t>任意把几个计算机网络互连起来（不管采用什么协议），并能够相互通信，这样构成的是一个互连网</a:t>
            </a:r>
            <a:r>
              <a:rPr lang="en-US" altLang="zh-CN" sz="2000" b="1" dirty="0">
                <a:solidFill>
                  <a:schemeClr val="bg1"/>
                </a:solidFill>
                <a:latin typeface="微软雅黑" panose="020B0503020204020204" pitchFamily="34" charset="-122"/>
                <a:ea typeface="微软雅黑" panose="020B0503020204020204" pitchFamily="34" charset="-122"/>
              </a:rPr>
              <a:t> (internet)</a:t>
            </a:r>
            <a:r>
              <a:rPr lang="zh-CN" altLang="zh-CN" sz="2000" b="1" dirty="0">
                <a:solidFill>
                  <a:schemeClr val="bg1"/>
                </a:solidFill>
                <a:latin typeface="微软雅黑" panose="020B0503020204020204" pitchFamily="34" charset="-122"/>
                <a:ea typeface="微软雅黑" panose="020B0503020204020204" pitchFamily="34" charset="-122"/>
              </a:rPr>
              <a:t>，而不是互联网</a:t>
            </a:r>
            <a:r>
              <a:rPr lang="en-US" altLang="zh-CN" sz="2000" b="1" dirty="0">
                <a:solidFill>
                  <a:schemeClr val="bg1"/>
                </a:solidFill>
                <a:latin typeface="微软雅黑" panose="020B0503020204020204" pitchFamily="34" charset="-122"/>
                <a:ea typeface="微软雅黑" panose="020B0503020204020204" pitchFamily="34" charset="-122"/>
              </a:rPr>
              <a:t> (Internet)</a:t>
            </a:r>
            <a:r>
              <a:rPr lang="zh-CN" altLang="zh-CN" sz="2000" b="1" dirty="0">
                <a:solidFill>
                  <a:schemeClr val="bg1"/>
                </a:solidFill>
                <a:latin typeface="微软雅黑" panose="020B0503020204020204" pitchFamily="34" charset="-122"/>
                <a:ea typeface="微软雅黑" panose="020B0503020204020204" pitchFamily="34" charset="-122"/>
              </a:rPr>
              <a: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ctrTitle"/>
          </p:nvPr>
        </p:nvSpPr>
        <p:spPr>
          <a:xfrm>
            <a:off x="1864518" y="1414742"/>
            <a:ext cx="6276975" cy="2938183"/>
          </a:xfrm>
        </p:spPr>
        <p:txBody>
          <a:bodyPr>
            <a:normAutofit/>
          </a:bodyPr>
          <a:lstStyle/>
          <a:p>
            <a:pPr algn="l" eaLnBrk="1" hangingPunct="1"/>
            <a:r>
              <a:rPr lang="en-US" altLang="zh-CN" sz="2100" dirty="0">
                <a:ea typeface="楷体_GB2312" pitchFamily="49" charset="-122"/>
              </a:rPr>
              <a:t>1. </a:t>
            </a:r>
            <a:r>
              <a:rPr lang="zh-CN" altLang="en-US" sz="2100" dirty="0">
                <a:ea typeface="楷体_GB2312" pitchFamily="49" charset="-122"/>
              </a:rPr>
              <a:t>网络体系结构与协议分析</a:t>
            </a:r>
            <a:br>
              <a:rPr lang="zh-CN" altLang="en-US" sz="2100" dirty="0">
                <a:ea typeface="楷体_GB2312" pitchFamily="49" charset="-122"/>
              </a:rPr>
            </a:br>
            <a:r>
              <a:rPr lang="zh-CN" altLang="en-US" sz="2100" dirty="0">
                <a:ea typeface="楷体_GB2312" pitchFamily="49" charset="-122"/>
              </a:rPr>
              <a:t>   （能用</a:t>
            </a:r>
            <a:r>
              <a:rPr lang="en-US" altLang="zh-CN" sz="2100" dirty="0">
                <a:ea typeface="楷体_GB2312" pitchFamily="49" charset="-122"/>
              </a:rPr>
              <a:t>Wireshark</a:t>
            </a:r>
            <a:r>
              <a:rPr lang="zh-CN" altLang="en-US" sz="2100" dirty="0">
                <a:ea typeface="楷体_GB2312" pitchFamily="49" charset="-122"/>
              </a:rPr>
              <a:t>工具分析协议）</a:t>
            </a:r>
            <a:br>
              <a:rPr lang="en-US" altLang="zh-CN" sz="2100" dirty="0">
                <a:ea typeface="楷体_GB2312" pitchFamily="49" charset="-122"/>
              </a:rPr>
            </a:br>
            <a:br>
              <a:rPr lang="zh-CN" altLang="en-US" sz="2100" dirty="0">
                <a:ea typeface="楷体_GB2312" pitchFamily="49" charset="-122"/>
              </a:rPr>
            </a:br>
            <a:r>
              <a:rPr lang="en-US" altLang="zh-CN" sz="2100" dirty="0">
                <a:ea typeface="楷体_GB2312" pitchFamily="49" charset="-122"/>
              </a:rPr>
              <a:t>2. </a:t>
            </a:r>
            <a:r>
              <a:rPr lang="zh-CN" altLang="en-US" sz="2100" dirty="0">
                <a:ea typeface="楷体_GB2312" pitchFamily="49" charset="-122"/>
              </a:rPr>
              <a:t>网络协议配置</a:t>
            </a:r>
            <a:br>
              <a:rPr lang="zh-CN" altLang="en-US" sz="2100" dirty="0">
                <a:ea typeface="楷体_GB2312" pitchFamily="49" charset="-122"/>
              </a:rPr>
            </a:br>
            <a:r>
              <a:rPr lang="zh-CN" altLang="en-US" sz="2100" dirty="0">
                <a:ea typeface="楷体_GB2312" pitchFamily="49" charset="-122"/>
              </a:rPr>
              <a:t>  （在思科设备，模拟器</a:t>
            </a:r>
            <a:r>
              <a:rPr lang="en-US" altLang="zh-CN" sz="2100" dirty="0" err="1">
                <a:ea typeface="楷体_GB2312" pitchFamily="49" charset="-122"/>
              </a:rPr>
              <a:t>PacketTracer</a:t>
            </a:r>
            <a:r>
              <a:rPr lang="zh-CN" altLang="en-US" sz="2100" dirty="0">
                <a:ea typeface="楷体_GB2312" pitchFamily="49" charset="-122"/>
              </a:rPr>
              <a:t>，</a:t>
            </a:r>
            <a:r>
              <a:rPr lang="en-US" altLang="zh-CN" sz="2100" dirty="0">
                <a:ea typeface="楷体_GB2312" pitchFamily="49" charset="-122"/>
              </a:rPr>
              <a:t>GNS3</a:t>
            </a:r>
            <a:br>
              <a:rPr lang="en-US" altLang="zh-CN" sz="2100" dirty="0">
                <a:ea typeface="楷体_GB2312" pitchFamily="49" charset="-122"/>
              </a:rPr>
            </a:br>
            <a:r>
              <a:rPr lang="en-US" altLang="zh-CN" sz="2100" dirty="0">
                <a:ea typeface="楷体_GB2312" pitchFamily="49" charset="-122"/>
              </a:rPr>
              <a:t>      </a:t>
            </a:r>
            <a:r>
              <a:rPr lang="zh-CN" altLang="en-US" sz="2100" dirty="0">
                <a:ea typeface="楷体_GB2312" pitchFamily="49" charset="-122"/>
              </a:rPr>
              <a:t>在华为设备，模拟器</a:t>
            </a:r>
            <a:r>
              <a:rPr lang="en-US" altLang="zh-CN" sz="2100" dirty="0" err="1">
                <a:ea typeface="楷体_GB2312" pitchFamily="49" charset="-122"/>
              </a:rPr>
              <a:t>eNSP</a:t>
            </a:r>
            <a:r>
              <a:rPr lang="zh-CN" altLang="en-US" sz="2100" dirty="0">
                <a:ea typeface="楷体_GB2312" pitchFamily="49" charset="-122"/>
              </a:rPr>
              <a:t>）</a:t>
            </a:r>
            <a:br>
              <a:rPr lang="en-US" altLang="zh-CN" sz="2100" dirty="0">
                <a:ea typeface="楷体_GB2312" pitchFamily="49" charset="-122"/>
              </a:rPr>
            </a:br>
            <a:br>
              <a:rPr lang="zh-CN" altLang="en-US" sz="2100" dirty="0">
                <a:ea typeface="楷体_GB2312" pitchFamily="49" charset="-122"/>
              </a:rPr>
            </a:br>
            <a:r>
              <a:rPr lang="en-US" altLang="zh-CN" sz="2100" dirty="0">
                <a:ea typeface="楷体_GB2312" pitchFamily="49" charset="-122"/>
              </a:rPr>
              <a:t>3. </a:t>
            </a:r>
            <a:r>
              <a:rPr lang="zh-CN" altLang="en-US" sz="2100" dirty="0">
                <a:ea typeface="楷体_GB2312" pitchFamily="49" charset="-122"/>
              </a:rPr>
              <a:t>网络构建与协议设计</a:t>
            </a:r>
            <a:br>
              <a:rPr lang="zh-CN" altLang="en-US" sz="2100" dirty="0">
                <a:ea typeface="楷体_GB2312" pitchFamily="49" charset="-122"/>
              </a:rPr>
            </a:br>
            <a:r>
              <a:rPr lang="zh-CN" altLang="en-US" sz="2100" dirty="0">
                <a:ea typeface="楷体_GB2312" pitchFamily="49" charset="-122"/>
              </a:rPr>
              <a:t>    （仿真软件，</a:t>
            </a:r>
            <a:r>
              <a:rPr lang="en-US" altLang="zh-CN" sz="2100" dirty="0">
                <a:ea typeface="楷体_GB2312" pitchFamily="49" charset="-122"/>
              </a:rPr>
              <a:t>NS2</a:t>
            </a:r>
            <a:r>
              <a:rPr lang="zh-CN" altLang="en-US" sz="2100" dirty="0">
                <a:ea typeface="楷体_GB2312" pitchFamily="49" charset="-122"/>
              </a:rPr>
              <a:t>，</a:t>
            </a:r>
            <a:r>
              <a:rPr lang="en-US" altLang="zh-CN" sz="2100" dirty="0">
                <a:ea typeface="楷体_GB2312" pitchFamily="49" charset="-122"/>
              </a:rPr>
              <a:t>NS3</a:t>
            </a:r>
            <a:r>
              <a:rPr lang="zh-CN" altLang="en-US" sz="2100" dirty="0">
                <a:ea typeface="楷体_GB2312" pitchFamily="49" charset="-122"/>
              </a:rPr>
              <a:t>，</a:t>
            </a:r>
            <a:r>
              <a:rPr lang="en-US" altLang="zh-CN" sz="2100" dirty="0" err="1">
                <a:ea typeface="楷体_GB2312" pitchFamily="49" charset="-122"/>
              </a:rPr>
              <a:t>Opnet</a:t>
            </a:r>
            <a:r>
              <a:rPr lang="zh-CN" altLang="en-US" sz="2100" dirty="0">
                <a:ea typeface="楷体_GB2312" pitchFamily="49" charset="-122"/>
              </a:rPr>
              <a:t>，</a:t>
            </a:r>
            <a:r>
              <a:rPr lang="en-US" altLang="zh-CN" sz="2100" dirty="0" err="1">
                <a:ea typeface="楷体_GB2312" pitchFamily="49" charset="-122"/>
              </a:rPr>
              <a:t>Omnet</a:t>
            </a:r>
            <a:r>
              <a:rPr lang="en-US" altLang="zh-CN" sz="2100" dirty="0">
                <a:ea typeface="楷体_GB2312" pitchFamily="49" charset="-122"/>
              </a:rPr>
              <a:t>++</a:t>
            </a:r>
            <a:r>
              <a:rPr lang="zh-CN" altLang="en-US" sz="2100" dirty="0">
                <a:ea typeface="楷体_GB2312" pitchFamily="49" charset="-122"/>
              </a:rPr>
              <a:t>）</a:t>
            </a:r>
            <a:endParaRPr lang="zh-CN" altLang="en-US" sz="2100" dirty="0">
              <a:ea typeface="楷体_GB2312" pitchFamily="49" charset="-122"/>
            </a:endParaRPr>
          </a:p>
        </p:txBody>
      </p:sp>
      <p:sp>
        <p:nvSpPr>
          <p:cNvPr id="33795" name="Rectangle 10"/>
          <p:cNvSpPr>
            <a:spLocks noGrp="1" noChangeArrowheads="1"/>
          </p:cNvSpPr>
          <p:nvPr>
            <p:ph type="subTitle" idx="1"/>
          </p:nvPr>
        </p:nvSpPr>
        <p:spPr>
          <a:xfrm>
            <a:off x="1279572" y="696795"/>
            <a:ext cx="4800600" cy="717947"/>
          </a:xfrm>
        </p:spPr>
        <p:txBody>
          <a:bodyPr/>
          <a:lstStyle/>
          <a:p>
            <a:pPr algn="l" eaLnBrk="1" hangingPunct="1"/>
            <a:r>
              <a:rPr lang="zh-CN" altLang="en-US" sz="3600" b="1" dirty="0"/>
              <a:t>  课程学习方法：</a:t>
            </a:r>
            <a:endParaRPr lang="zh-CN" altLang="en-US" sz="36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1.2.2  </a:t>
              </a:r>
              <a:r>
                <a:rPr lang="zh-CN" altLang="zh-CN" sz="2400" b="1" dirty="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anose="020B0503020204020204" pitchFamily="34" charset="-122"/>
                <a:ea typeface="微软雅黑" panose="020B0503020204020204" pitchFamily="34" charset="-122"/>
              </a:rPr>
              <a:t>第一阶段：</a:t>
            </a:r>
            <a:r>
              <a:rPr lang="zh-CN" altLang="en-US" sz="2000" b="1" dirty="0">
                <a:latin typeface="微软雅黑" panose="020B0503020204020204" pitchFamily="34" charset="-122"/>
                <a:ea typeface="微软雅黑" panose="020B0503020204020204" pitchFamily="34" charset="-122"/>
              </a:rPr>
              <a:t>从单个网络 </a:t>
            </a:r>
            <a:r>
              <a:rPr lang="en-US" altLang="zh-CN" sz="2000" b="1" dirty="0">
                <a:latin typeface="微软雅黑" panose="020B0503020204020204" pitchFamily="34" charset="-122"/>
                <a:ea typeface="微软雅黑" panose="020B0503020204020204" pitchFamily="34" charset="-122"/>
              </a:rPr>
              <a:t>ARPANET </a:t>
            </a:r>
            <a:r>
              <a:rPr lang="zh-CN" altLang="en-US" sz="2000" b="1" dirty="0">
                <a:latin typeface="微软雅黑" panose="020B0503020204020204" pitchFamily="34" charset="-122"/>
                <a:ea typeface="微软雅黑" panose="020B0503020204020204" pitchFamily="34" charset="-122"/>
              </a:rPr>
              <a:t>向互联网发展的过程。 </a:t>
            </a:r>
            <a:endParaRPr lang="zh-CN" altLang="en-US" sz="2000" b="1" dirty="0">
              <a:latin typeface="微软雅黑" panose="020B0503020204020204" pitchFamily="34" charset="-122"/>
              <a:ea typeface="微软雅黑" panose="020B0503020204020204" pitchFamily="34" charset="-122"/>
            </a:endParaRPr>
          </a:p>
          <a:p>
            <a:pPr marL="357505" indent="-357505" fontAlgn="auto">
              <a:lnSpc>
                <a:spcPts val="3300"/>
              </a:lnSpc>
              <a:spcBef>
                <a:spcPts val="0"/>
              </a:spcBef>
              <a:spcAft>
                <a:spcPts val="0"/>
              </a:spcAft>
              <a:buClr>
                <a:srgbClr val="0070C0"/>
              </a:buClr>
              <a:buFont typeface="Wingdings" panose="05000000000000000000" pitchFamily="2" charset="2"/>
              <a:buChar char="l"/>
              <a:defRPr/>
            </a:pPr>
            <a:r>
              <a:rPr lang="en-US" altLang="zh-CN" sz="2000" b="1" dirty="0">
                <a:latin typeface="微软雅黑" panose="020B0503020204020204" pitchFamily="34" charset="-122"/>
                <a:ea typeface="微软雅黑" panose="020B0503020204020204" pitchFamily="34" charset="-122"/>
              </a:rPr>
              <a:t>1983 </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协议成为 </a:t>
            </a:r>
            <a:r>
              <a:rPr lang="en-US" altLang="zh-CN" sz="2000" b="1" dirty="0">
                <a:latin typeface="微软雅黑" panose="020B0503020204020204" pitchFamily="34" charset="-122"/>
                <a:ea typeface="微软雅黑" panose="020B0503020204020204" pitchFamily="34" charset="-122"/>
              </a:rPr>
              <a:t>ARPANET </a:t>
            </a:r>
            <a:r>
              <a:rPr lang="zh-CN" altLang="en-US" sz="2000" b="1" dirty="0">
                <a:latin typeface="微软雅黑" panose="020B0503020204020204" pitchFamily="34" charset="-122"/>
                <a:ea typeface="微软雅黑" panose="020B0503020204020204" pitchFamily="34" charset="-122"/>
              </a:rPr>
              <a:t>上的标准协议，</a:t>
            </a:r>
            <a:r>
              <a:rPr lang="zh-CN" altLang="zh-CN" sz="2000" b="1" dirty="0">
                <a:latin typeface="微软雅黑" panose="020B0503020204020204" pitchFamily="34" charset="-122"/>
                <a:ea typeface="微软雅黑" panose="020B0503020204020204" pitchFamily="34" charset="-122"/>
              </a:rPr>
              <a:t>使得所有使用</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协议的计算机都能利用互连网相互通信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57505" indent="-357505"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人们把 </a:t>
            </a:r>
            <a:r>
              <a:rPr lang="en-US" altLang="zh-CN" sz="2000" b="1" dirty="0">
                <a:latin typeface="微软雅黑" panose="020B0503020204020204" pitchFamily="34" charset="-122"/>
                <a:ea typeface="微软雅黑" panose="020B0503020204020204" pitchFamily="34" charset="-122"/>
              </a:rPr>
              <a:t>1983 </a:t>
            </a:r>
            <a:r>
              <a:rPr lang="zh-CN" altLang="en-US" sz="2000" b="1" dirty="0">
                <a:latin typeface="微软雅黑" panose="020B0503020204020204" pitchFamily="34" charset="-122"/>
                <a:ea typeface="微软雅黑" panose="020B0503020204020204" pitchFamily="34" charset="-122"/>
              </a:rPr>
              <a:t>年作为互联网的诞生时间。</a:t>
            </a:r>
            <a:endParaRPr lang="en-US" altLang="zh-CN" sz="2000" b="1" dirty="0">
              <a:latin typeface="微软雅黑" panose="020B0503020204020204" pitchFamily="34" charset="-122"/>
              <a:ea typeface="微软雅黑" panose="020B0503020204020204" pitchFamily="34" charset="-122"/>
            </a:endParaRPr>
          </a:p>
          <a:p>
            <a:pPr marL="357505" indent="-357505" fontAlgn="auto">
              <a:lnSpc>
                <a:spcPts val="3300"/>
              </a:lnSpc>
              <a:spcBef>
                <a:spcPts val="0"/>
              </a:spcBef>
              <a:spcAft>
                <a:spcPts val="0"/>
              </a:spcAft>
              <a:buClr>
                <a:srgbClr val="0070C0"/>
              </a:buClr>
              <a:buFont typeface="Wingdings" panose="05000000000000000000" pitchFamily="2" charset="2"/>
              <a:buChar char="l"/>
              <a:defRPr/>
            </a:pPr>
            <a:r>
              <a:rPr lang="en-US" altLang="zh-CN" sz="2000" b="1" dirty="0">
                <a:latin typeface="微软雅黑" panose="020B0503020204020204" pitchFamily="34" charset="-122"/>
                <a:ea typeface="微软雅黑" panose="020B0503020204020204" pitchFamily="34" charset="-122"/>
              </a:rPr>
              <a:t>1990</a:t>
            </a:r>
            <a:r>
              <a:rPr lang="zh-CN" altLang="zh-CN" sz="2000" b="1" dirty="0">
                <a:latin typeface="微软雅黑" panose="020B0503020204020204" pitchFamily="34" charset="-122"/>
                <a:ea typeface="微软雅黑" panose="020B0503020204020204" pitchFamily="34" charset="-122"/>
              </a:rPr>
              <a:t>年</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正式宣布关闭</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1.2.2  </a:t>
            </a:r>
            <a:r>
              <a:rPr lang="zh-CN" altLang="zh-CN" sz="2400" b="1" dirty="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panose="020B0604020202020204" pitchFamily="34" charset="0"/>
              <a:buNone/>
              <a:defRPr/>
            </a:pPr>
            <a:r>
              <a:rPr lang="zh-CN" altLang="en-US" sz="2000" b="1" dirty="0">
                <a:solidFill>
                  <a:srgbClr val="CC00CC"/>
                </a:solidFill>
                <a:latin typeface="微软雅黑" panose="020B0503020204020204" pitchFamily="34" charset="-122"/>
                <a:ea typeface="微软雅黑" panose="020B0503020204020204" pitchFamily="34" charset="-122"/>
              </a:rPr>
              <a:t>第二阶段：</a:t>
            </a:r>
            <a:r>
              <a:rPr lang="zh-CN" altLang="en-US" sz="2000" b="1" dirty="0">
                <a:latin typeface="微软雅黑" panose="020B0503020204020204" pitchFamily="34" charset="-122"/>
                <a:ea typeface="微软雅黑" panose="020B0503020204020204" pitchFamily="34" charset="-122"/>
              </a:rPr>
              <a:t>建成了三级结构的互联网。</a:t>
            </a:r>
            <a:r>
              <a:rPr lang="zh-CN" altLang="en-US" sz="2000" b="1" dirty="0">
                <a:latin typeface="+mn-lt"/>
                <a:ea typeface="+mn-ea"/>
              </a:rPr>
              <a:t> </a:t>
            </a:r>
            <a:endParaRPr lang="zh-CN" altLang="en-US" sz="2000" b="1" dirty="0">
              <a:latin typeface="+mn-lt"/>
              <a:ea typeface="+mn-ea"/>
            </a:endParaRPr>
          </a:p>
          <a:p>
            <a:pPr marL="358775" indent="-358775" eaLnBrk="0" fontAlgn="auto" hangingPunct="0">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它是一个三级计算机网络，分为主干网、地区网和校园网（或企业网）。</a:t>
            </a:r>
            <a:endParaRPr lang="en-US" altLang="zh-CN" sz="2000" b="1" dirty="0">
              <a:latin typeface="微软雅黑" panose="020B0503020204020204" pitchFamily="34" charset="-122"/>
              <a:ea typeface="微软雅黑" panose="020B0503020204020204" pitchFamily="34" charset="-122"/>
            </a:endParaRPr>
          </a:p>
        </p:txBody>
      </p:sp>
      <p:grpSp>
        <p:nvGrpSpPr>
          <p:cNvPr id="34821" name="组合 96"/>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3" name="Group 194"/>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主干网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pic>
          <p:nvPicPr>
            <p:cNvPr id="3483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grpSp>
          <p:nvGrpSpPr>
            <p:cNvPr id="72"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校园网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校园网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校园网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校园网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chemeClr val="bg1"/>
                  </a:solidFill>
                  <a:latin typeface="Times New Roman" panose="02020603050405020304" pitchFamily="18" charset="0"/>
                  <a:ea typeface="微软雅黑" panose="020B0503020204020204" pitchFamily="34" charset="-122"/>
                </a:rPr>
                <a:t>校园网</a:t>
              </a:r>
              <a:endParaRPr kumimoji="1" lang="zh-CN" altLang="en-US" sz="1400" b="1">
                <a:solidFill>
                  <a:schemeClr val="bg1"/>
                </a:solidFill>
                <a:latin typeface="Times New Roman" panose="02020603050405020304" pitchFamily="18" charset="0"/>
                <a:ea typeface="微软雅黑" panose="020B0503020204020204" pitchFamily="34" charset="-12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1.2.2  </a:t>
            </a:r>
            <a:r>
              <a:rPr lang="zh-CN" altLang="zh-CN" sz="2400" b="1" dirty="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anose="020B0503020204020204" pitchFamily="34" charset="-122"/>
                <a:ea typeface="微软雅黑" panose="020B0503020204020204" pitchFamily="34" charset="-122"/>
              </a:rPr>
              <a:t>第三阶段：</a:t>
            </a:r>
            <a:r>
              <a:rPr lang="zh-CN" altLang="en-US" sz="2000" b="1" dirty="0">
                <a:latin typeface="微软雅黑" panose="020B0503020204020204" pitchFamily="34" charset="-122"/>
                <a:ea typeface="微软雅黑" panose="020B0503020204020204" pitchFamily="34" charset="-122"/>
              </a:rPr>
              <a:t>逐渐形成了多层次 </a:t>
            </a:r>
            <a:r>
              <a:rPr lang="en-US" altLang="zh-CN" sz="2000" b="1" dirty="0">
                <a:latin typeface="微软雅黑" panose="020B0503020204020204" pitchFamily="34" charset="-122"/>
                <a:ea typeface="微软雅黑" panose="020B0503020204020204" pitchFamily="34" charset="-122"/>
              </a:rPr>
              <a:t>ISP </a:t>
            </a:r>
            <a:r>
              <a:rPr lang="zh-CN" altLang="en-US" sz="2000" b="1" dirty="0">
                <a:latin typeface="微软雅黑" panose="020B0503020204020204" pitchFamily="34" charset="-122"/>
                <a:ea typeface="微软雅黑" panose="020B0503020204020204" pitchFamily="34" charset="-122"/>
              </a:rPr>
              <a:t>结构的互联网。 </a:t>
            </a:r>
            <a:endParaRPr lang="en-US" altLang="zh-CN" sz="2000" b="1" dirty="0">
              <a:latin typeface="微软雅黑" panose="020B0503020204020204" pitchFamily="34" charset="-122"/>
              <a:ea typeface="微软雅黑" panose="020B0503020204020204" pitchFamily="34" charset="-122"/>
            </a:endParaRPr>
          </a:p>
          <a:p>
            <a:pPr marL="268605" indent="-268605"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出现了</a:t>
            </a:r>
            <a:r>
              <a:rPr lang="zh-CN" altLang="en-US" sz="2000" b="1" dirty="0">
                <a:solidFill>
                  <a:srgbClr val="0000FF"/>
                </a:solidFill>
                <a:latin typeface="微软雅黑" panose="020B0503020204020204" pitchFamily="34" charset="-122"/>
                <a:ea typeface="微软雅黑" panose="020B0503020204020204" pitchFamily="34" charset="-122"/>
              </a:rPr>
              <a:t>互联网服务提供者 </a:t>
            </a:r>
            <a:r>
              <a:rPr lang="en-US" altLang="zh-CN" sz="2000" b="1" dirty="0">
                <a:solidFill>
                  <a:srgbClr val="0000FF"/>
                </a:solidFill>
                <a:latin typeface="微软雅黑" panose="020B0503020204020204" pitchFamily="34" charset="-122"/>
                <a:ea typeface="微软雅黑" panose="020B0503020204020204" pitchFamily="34" charset="-122"/>
              </a:rPr>
              <a:t>ISP </a:t>
            </a:r>
            <a:r>
              <a:rPr lang="en-US" altLang="zh-CN" sz="2000" b="1" dirty="0">
                <a:latin typeface="微软雅黑" panose="020B0503020204020204" pitchFamily="34" charset="-122"/>
                <a:ea typeface="微软雅黑" panose="020B0503020204020204" pitchFamily="34" charset="-122"/>
              </a:rPr>
              <a:t>(Internet Service Provider)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605" indent="-268605" fontAlgn="auto">
              <a:lnSpc>
                <a:spcPts val="3300"/>
              </a:lnSpc>
              <a:spcBef>
                <a:spcPts val="0"/>
              </a:spcBef>
              <a:spcAft>
                <a:spcPts val="0"/>
              </a:spcAft>
              <a:buClr>
                <a:srgbClr val="0070C0"/>
              </a:buClr>
              <a:buFont typeface="Wingdings" panose="05000000000000000000" pitchFamily="2" charset="2"/>
              <a:buChar char="l"/>
              <a:defRPr/>
            </a:pPr>
            <a:r>
              <a:rPr lang="zh-CN" altLang="zh-CN" sz="2000" b="1" dirty="0">
                <a:latin typeface="微软雅黑" panose="020B0503020204020204" pitchFamily="34" charset="-122"/>
                <a:ea typeface="微软雅黑" panose="020B0503020204020204" pitchFamily="34" charset="-122"/>
              </a:rPr>
              <a:t>任何机构和个人只要向某个</a:t>
            </a:r>
            <a:r>
              <a:rPr lang="en-US" altLang="zh-CN" sz="2000" b="1" dirty="0">
                <a:latin typeface="微软雅黑" panose="020B0503020204020204" pitchFamily="34" charset="-122"/>
                <a:ea typeface="微软雅黑" panose="020B0503020204020204" pitchFamily="34" charset="-122"/>
              </a:rPr>
              <a:t> ISP </a:t>
            </a:r>
            <a:r>
              <a:rPr lang="zh-CN" altLang="zh-CN" sz="2000" b="1" dirty="0">
                <a:latin typeface="微软雅黑" panose="020B0503020204020204" pitchFamily="34" charset="-122"/>
                <a:ea typeface="微软雅黑" panose="020B0503020204020204" pitchFamily="34" charset="-122"/>
              </a:rPr>
              <a:t>交纳规定的费用，就可</a:t>
            </a:r>
            <a:r>
              <a:rPr lang="zh-CN" altLang="en-US" sz="2000" b="1" dirty="0">
                <a:latin typeface="微软雅黑" panose="020B0503020204020204" pitchFamily="34" charset="-122"/>
                <a:ea typeface="微软雅黑" panose="020B0503020204020204" pitchFamily="34" charset="-122"/>
              </a:rPr>
              <a:t>从</a:t>
            </a:r>
            <a:r>
              <a:rPr lang="zh-CN" altLang="zh-CN" sz="2000" b="1" dirty="0">
                <a:latin typeface="微软雅黑" panose="020B0503020204020204" pitchFamily="34" charset="-122"/>
                <a:ea typeface="微软雅黑" panose="020B0503020204020204" pitchFamily="34" charset="-122"/>
              </a:rPr>
              <a:t>该</a:t>
            </a:r>
            <a:r>
              <a:rPr lang="en-US" altLang="zh-CN" sz="2000" b="1" dirty="0">
                <a:latin typeface="微软雅黑" panose="020B0503020204020204" pitchFamily="34" charset="-122"/>
                <a:ea typeface="微软雅黑" panose="020B0503020204020204" pitchFamily="34" charset="-122"/>
              </a:rPr>
              <a:t> ISP </a:t>
            </a:r>
            <a:r>
              <a:rPr lang="zh-CN" altLang="zh-CN" sz="2000" b="1" dirty="0">
                <a:latin typeface="微软雅黑" panose="020B0503020204020204" pitchFamily="34" charset="-122"/>
                <a:ea typeface="微软雅黑" panose="020B0503020204020204" pitchFamily="34" charset="-122"/>
              </a:rPr>
              <a:t>获取所需</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地址的使用权，并可通过该</a:t>
            </a:r>
            <a:r>
              <a:rPr lang="en-US" altLang="zh-CN" sz="2000" b="1" dirty="0">
                <a:latin typeface="微软雅黑" panose="020B0503020204020204" pitchFamily="34" charset="-122"/>
                <a:ea typeface="微软雅黑" panose="020B0503020204020204" pitchFamily="34" charset="-122"/>
              </a:rPr>
              <a:t> ISP </a:t>
            </a:r>
            <a:r>
              <a:rPr lang="zh-CN" altLang="zh-CN" sz="2000" b="1" dirty="0">
                <a:latin typeface="微软雅黑" panose="020B0503020204020204" pitchFamily="34" charset="-122"/>
                <a:ea typeface="微软雅黑" panose="020B0503020204020204" pitchFamily="34" charset="-122"/>
              </a:rPr>
              <a:t>接入到互联网</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68605" indent="-268605" fontAlgn="auto">
              <a:lnSpc>
                <a:spcPts val="3300"/>
              </a:lnSpc>
              <a:spcBef>
                <a:spcPts val="0"/>
              </a:spcBef>
              <a:spcAft>
                <a:spcPts val="0"/>
              </a:spcAft>
              <a:buClr>
                <a:srgbClr val="0070C0"/>
              </a:buClr>
              <a:buFont typeface="Wingdings" panose="05000000000000000000" pitchFamily="2" charset="2"/>
              <a:buChar char="l"/>
              <a:defRPr/>
            </a:pPr>
            <a:r>
              <a:rPr lang="zh-CN" altLang="zh-CN" sz="2000" b="1" dirty="0">
                <a:latin typeface="微软雅黑" panose="020B0503020204020204" pitchFamily="34" charset="-122"/>
                <a:ea typeface="微软雅黑" panose="020B0503020204020204" pitchFamily="34" charset="-122"/>
              </a:rPr>
              <a:t>根据提供服务的覆盖面积大小以及所拥有的</a:t>
            </a:r>
            <a:r>
              <a:rPr lang="en-US" altLang="zh-CN" sz="2000" b="1" dirty="0">
                <a:latin typeface="微软雅黑" panose="020B0503020204020204" pitchFamily="34" charset="-122"/>
                <a:ea typeface="微软雅黑" panose="020B0503020204020204" pitchFamily="34" charset="-122"/>
              </a:rPr>
              <a:t>IP</a:t>
            </a:r>
            <a:r>
              <a:rPr lang="zh-CN" altLang="zh-CN" sz="2000" b="1" dirty="0">
                <a:latin typeface="微软雅黑" panose="020B0503020204020204" pitchFamily="34" charset="-122"/>
                <a:ea typeface="微软雅黑" panose="020B0503020204020204" pitchFamily="34" charset="-122"/>
              </a:rPr>
              <a:t>地址数目的不同，</a:t>
            </a:r>
            <a:r>
              <a:rPr lang="en-US" altLang="zh-CN" sz="2000" b="1" dirty="0">
                <a:latin typeface="微软雅黑" panose="020B0503020204020204" pitchFamily="34" charset="-122"/>
                <a:ea typeface="微软雅黑" panose="020B0503020204020204" pitchFamily="34" charset="-122"/>
              </a:rPr>
              <a:t>ISP </a:t>
            </a:r>
            <a:r>
              <a:rPr lang="zh-CN" altLang="zh-CN" sz="2000" b="1" dirty="0">
                <a:latin typeface="微软雅黑" panose="020B0503020204020204" pitchFamily="34" charset="-122"/>
                <a:ea typeface="微软雅黑" panose="020B0503020204020204" pitchFamily="34" charset="-122"/>
              </a:rPr>
              <a:t>也分成为</a:t>
            </a:r>
            <a:r>
              <a:rPr lang="zh-CN" altLang="zh-CN" sz="2000" b="1" dirty="0">
                <a:solidFill>
                  <a:srgbClr val="0000FF"/>
                </a:solidFill>
                <a:latin typeface="微软雅黑" panose="020B0503020204020204" pitchFamily="34" charset="-122"/>
                <a:ea typeface="微软雅黑" panose="020B0503020204020204" pitchFamily="34" charset="-122"/>
              </a:rPr>
              <a:t>不同层次的</a:t>
            </a:r>
            <a:r>
              <a:rPr lang="en-US" altLang="zh-CN" sz="2000" b="1" dirty="0">
                <a:solidFill>
                  <a:srgbClr val="0000FF"/>
                </a:solidFill>
                <a:latin typeface="微软雅黑" panose="020B0503020204020204" pitchFamily="34" charset="-122"/>
                <a:ea typeface="微软雅黑" panose="020B0503020204020204" pitchFamily="34" charset="-122"/>
              </a:rPr>
              <a:t> ISP</a:t>
            </a:r>
            <a:r>
              <a:rPr lang="zh-CN" altLang="zh-CN" sz="2000" b="1" dirty="0">
                <a:latin typeface="微软雅黑" panose="020B0503020204020204" pitchFamily="34" charset="-122"/>
                <a:ea typeface="微软雅黑" panose="020B0503020204020204" pitchFamily="34" charset="-122"/>
              </a:rPr>
              <a:t>：</a:t>
            </a:r>
            <a:r>
              <a:rPr lang="zh-CN" altLang="zh-CN" sz="2000" b="1" dirty="0">
                <a:solidFill>
                  <a:srgbClr val="0000FF"/>
                </a:solidFill>
                <a:latin typeface="微软雅黑" panose="020B0503020204020204" pitchFamily="34" charset="-122"/>
                <a:ea typeface="微软雅黑" panose="020B0503020204020204" pitchFamily="34" charset="-122"/>
              </a:rPr>
              <a:t>主干</a:t>
            </a:r>
            <a:r>
              <a:rPr lang="en-US" altLang="zh-CN" sz="2000" b="1" dirty="0">
                <a:solidFill>
                  <a:srgbClr val="0000FF"/>
                </a:solidFill>
                <a:latin typeface="微软雅黑" panose="020B0503020204020204" pitchFamily="34" charset="-122"/>
                <a:ea typeface="微软雅黑" panose="020B0503020204020204" pitchFamily="34" charset="-122"/>
              </a:rPr>
              <a:t> ISP</a:t>
            </a:r>
            <a:r>
              <a:rPr lang="zh-CN" altLang="zh-CN" sz="2000" b="1" dirty="0">
                <a:solidFill>
                  <a:srgbClr val="0000FF"/>
                </a:solidFill>
                <a:latin typeface="微软雅黑" panose="020B0503020204020204" pitchFamily="34" charset="-122"/>
                <a:ea typeface="微软雅黑" panose="020B0503020204020204" pitchFamily="34" charset="-122"/>
              </a:rPr>
              <a:t>、地区</a:t>
            </a:r>
            <a:r>
              <a:rPr lang="en-US" altLang="zh-CN" sz="2000" b="1" dirty="0">
                <a:solidFill>
                  <a:srgbClr val="0000FF"/>
                </a:solidFill>
                <a:latin typeface="微软雅黑" panose="020B0503020204020204" pitchFamily="34" charset="-122"/>
                <a:ea typeface="微软雅黑" panose="020B0503020204020204" pitchFamily="34" charset="-122"/>
              </a:rPr>
              <a:t> ISP</a:t>
            </a:r>
            <a:r>
              <a:rPr lang="zh-CN" altLang="zh-CN" sz="2000" b="1" dirty="0">
                <a:latin typeface="微软雅黑" panose="020B0503020204020204" pitchFamily="34" charset="-122"/>
                <a:ea typeface="微软雅黑" panose="020B0503020204020204" pitchFamily="34" charset="-122"/>
              </a:rPr>
              <a:t>和</a:t>
            </a:r>
            <a:r>
              <a:rPr lang="zh-CN" altLang="zh-CN" sz="2000" b="1" dirty="0">
                <a:solidFill>
                  <a:srgbClr val="0000FF"/>
                </a:solidFill>
                <a:latin typeface="微软雅黑" panose="020B0503020204020204" pitchFamily="34" charset="-122"/>
                <a:ea typeface="微软雅黑" panose="020B0503020204020204" pitchFamily="34" charset="-122"/>
              </a:rPr>
              <a:t>本地</a:t>
            </a:r>
            <a:r>
              <a:rPr lang="en-US" altLang="zh-CN" sz="2000" b="1" dirty="0">
                <a:solidFill>
                  <a:srgbClr val="0000FF"/>
                </a:solidFill>
                <a:latin typeface="微软雅黑" panose="020B0503020204020204" pitchFamily="34" charset="-122"/>
                <a:ea typeface="微软雅黑" panose="020B0503020204020204" pitchFamily="34" charset="-122"/>
              </a:rPr>
              <a:t> ISP</a:t>
            </a:r>
            <a:r>
              <a:rPr lang="zh-CN" altLang="zh-CN"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anose="020B0503020204020204" pitchFamily="34" charset="-122"/>
                <a:ea typeface="微软雅黑" panose="020B0503020204020204" pitchFamily="34" charset="-122"/>
              </a:rPr>
              <a:t>基于</a:t>
            </a:r>
            <a:r>
              <a:rPr lang="en-US" altLang="zh-CN" sz="2000" b="1" dirty="0">
                <a:solidFill>
                  <a:srgbClr val="7030A0"/>
                </a:solidFill>
                <a:latin typeface="微软雅黑" panose="020B0503020204020204" pitchFamily="34" charset="-122"/>
                <a:ea typeface="微软雅黑" panose="020B0503020204020204" pitchFamily="34" charset="-122"/>
              </a:rPr>
              <a:t> ISP </a:t>
            </a:r>
            <a:r>
              <a:rPr lang="zh-CN" altLang="zh-CN" sz="2000" b="1" dirty="0">
                <a:solidFill>
                  <a:srgbClr val="7030A0"/>
                </a:solidFill>
                <a:latin typeface="微软雅黑" panose="020B0503020204020204" pitchFamily="34" charset="-122"/>
                <a:ea typeface="微软雅黑" panose="020B0503020204020204" pitchFamily="34" charset="-122"/>
              </a:rPr>
              <a:t>的多层结构的互联网的概念示意图</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62" name="Freeform 1437"/>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63" name="Freeform 1438"/>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64" name="Freeform 1439"/>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校园网</a:t>
            </a:r>
            <a:endParaRPr kumimoji="1" lang="zh-CN" altLang="en-US" sz="1100" b="1">
              <a:latin typeface="微软雅黑" panose="020B0503020204020204" pitchFamily="34" charset="-122"/>
              <a:ea typeface="微软雅黑" panose="020B0503020204020204" pitchFamily="34" charset="-122"/>
            </a:endParaRPr>
          </a:p>
        </p:txBody>
      </p:sp>
      <p:grpSp>
        <p:nvGrpSpPr>
          <p:cNvPr id="36895" name="Group 228"/>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hangingPunct="0"/>
              <a:endParaRPr lang="zh-CN" altLang="en-US"/>
            </a:p>
          </p:txBody>
        </p:sp>
        <p:sp>
          <p:nvSpPr>
            <p:cNvPr id="36951" name="Freeform 1437"/>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52" name="Freeform 1438"/>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53" name="Freeform 1439"/>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校园网</a:t>
            </a:r>
            <a:endParaRPr kumimoji="1" lang="zh-CN" altLang="en-US" sz="1100" b="1">
              <a:latin typeface="微软雅黑" panose="020B0503020204020204" pitchFamily="34" charset="-122"/>
              <a:ea typeface="微软雅黑" panose="020B0503020204020204" pitchFamily="34" charset="-122"/>
            </a:endParaRP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anose="020B0503020204020204" pitchFamily="34" charset="-122"/>
                <a:ea typeface="微软雅黑" panose="020B0503020204020204" pitchFamily="34" charset="-122"/>
              </a:rPr>
              <a:t>公司</a:t>
            </a:r>
            <a:endParaRPr kumimoji="1" lang="en-US" altLang="zh-CN" sz="1050" b="1" dirty="0">
              <a:solidFill>
                <a:schemeClr val="bg1"/>
              </a:solidFill>
              <a:latin typeface="微软雅黑" panose="020B0503020204020204" pitchFamily="34" charset="-122"/>
              <a:ea typeface="微软雅黑" panose="020B0503020204020204"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ln>
          <a:effec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latin typeface="微软雅黑" panose="020B0503020204020204" pitchFamily="34" charset="-122"/>
                <a:ea typeface="微软雅黑" panose="020B0503020204020204" pitchFamily="34" charset="-122"/>
              </a:rPr>
              <a:t>IXP</a:t>
            </a:r>
            <a:endParaRPr kumimoji="1" lang="en-US" altLang="zh-CN" sz="1200" b="1" dirty="0">
              <a:latin typeface="微软雅黑" panose="020B0503020204020204" pitchFamily="34" charset="-122"/>
              <a:ea typeface="微软雅黑" panose="020B0503020204020204" pitchFamily="34" charset="-122"/>
            </a:endParaRP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本地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solidFill>
                  <a:schemeClr val="bg1"/>
                </a:solidFill>
                <a:latin typeface="微软雅黑" panose="020B0503020204020204" pitchFamily="34" charset="-122"/>
                <a:ea typeface="微软雅黑" panose="020B0503020204020204" pitchFamily="34" charset="-122"/>
              </a:rPr>
              <a:t>大公司</a:t>
            </a:r>
            <a:endParaRPr kumimoji="1" lang="en-US" altLang="zh-CN" sz="1100" b="1">
              <a:solidFill>
                <a:schemeClr val="bg1"/>
              </a:solidFill>
              <a:latin typeface="微软雅黑" panose="020B0503020204020204" pitchFamily="34" charset="-122"/>
              <a:ea typeface="微软雅黑" panose="020B0503020204020204"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地区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地区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地区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地区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主干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主干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主干 </a:t>
            </a:r>
            <a:r>
              <a:rPr kumimoji="1" lang="en-US" altLang="zh-CN" sz="1100" b="1" dirty="0">
                <a:latin typeface="微软雅黑" panose="020B0503020204020204" pitchFamily="34" charset="-122"/>
                <a:ea typeface="微软雅黑" panose="020B0503020204020204" pitchFamily="34" charset="-122"/>
              </a:rPr>
              <a:t>ISP</a:t>
            </a:r>
            <a:endParaRPr kumimoji="1" lang="en-US" altLang="zh-CN" sz="1100" b="1" dirty="0">
              <a:latin typeface="微软雅黑" panose="020B0503020204020204" pitchFamily="34" charset="-122"/>
              <a:ea typeface="微软雅黑" panose="020B0503020204020204" pitchFamily="34" charset="-122"/>
            </a:endParaRPr>
          </a:p>
        </p:txBody>
      </p:sp>
      <p:sp>
        <p:nvSpPr>
          <p:cNvPr id="36941" name="Freeform 296"/>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spcBef>
                <a:spcPct val="15000"/>
              </a:spcBef>
              <a:spcAft>
                <a:spcPct val="15000"/>
              </a:spcAft>
            </a:pPr>
            <a:r>
              <a:rPr kumimoji="1" lang="zh-CN" altLang="en-US" sz="1400" b="1" dirty="0">
                <a:solidFill>
                  <a:schemeClr val="bg1"/>
                </a:solidFill>
                <a:latin typeface="微软雅黑" panose="020B0503020204020204" pitchFamily="34" charset="-122"/>
                <a:ea typeface="微软雅黑" panose="020B0503020204020204" pitchFamily="34" charset="-122"/>
              </a:rPr>
              <a:t>主机 </a:t>
            </a:r>
            <a:r>
              <a:rPr kumimoji="1" lang="en-US" altLang="zh-CN" sz="1400" b="1" dirty="0">
                <a:solidFill>
                  <a:schemeClr val="bg1"/>
                </a:solidFill>
                <a:latin typeface="微软雅黑" panose="020B0503020204020204" pitchFamily="34" charset="-122"/>
                <a:ea typeface="微软雅黑" panose="020B0503020204020204" pitchFamily="34" charset="-122"/>
              </a:rPr>
              <a:t>A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本地 </a:t>
            </a:r>
            <a:r>
              <a:rPr kumimoji="1" lang="en-US" altLang="zh-CN" sz="1400" b="1" dirty="0">
                <a:solidFill>
                  <a:schemeClr val="bg1"/>
                </a:solidFill>
                <a:latin typeface="微软雅黑" panose="020B0503020204020204" pitchFamily="34" charset="-122"/>
                <a:ea typeface="微软雅黑" panose="020B0503020204020204" pitchFamily="34" charset="-122"/>
              </a:rPr>
              <a:t>ISP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600" b="1" dirty="0">
                <a:solidFill>
                  <a:schemeClr val="bg1"/>
                </a:solidFill>
                <a:latin typeface="Arial" panose="020B0604020202020204" pitchFamily="34" charset="0"/>
                <a:cs typeface="Arial" panose="020B0604020202020204" pitchFamily="34" charset="0"/>
              </a:rPr>
              <a:t> </a:t>
            </a:r>
            <a:r>
              <a:rPr kumimoji="1" lang="zh-CN" altLang="en-US" sz="1400" b="1" dirty="0">
                <a:solidFill>
                  <a:schemeClr val="bg1"/>
                </a:solidFill>
                <a:latin typeface="微软雅黑" panose="020B0503020204020204" pitchFamily="34" charset="-122"/>
                <a:ea typeface="微软雅黑" panose="020B0503020204020204" pitchFamily="34" charset="-122"/>
              </a:rPr>
              <a:t>地区 </a:t>
            </a:r>
            <a:r>
              <a:rPr kumimoji="1" lang="en-US" altLang="zh-CN" sz="1400" b="1" dirty="0">
                <a:solidFill>
                  <a:schemeClr val="bg1"/>
                </a:solidFill>
                <a:latin typeface="微软雅黑" panose="020B0503020204020204" pitchFamily="34" charset="-122"/>
                <a:ea typeface="微软雅黑" panose="020B0503020204020204" pitchFamily="34" charset="-122"/>
              </a:rPr>
              <a:t>ISP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600" b="1" dirty="0">
                <a:solidFill>
                  <a:schemeClr val="bg1"/>
                </a:solidFill>
                <a:latin typeface="Arial" panose="020B0604020202020204" pitchFamily="34" charset="0"/>
              </a:rPr>
              <a:t> </a:t>
            </a:r>
            <a:r>
              <a:rPr kumimoji="1" lang="zh-CN" altLang="en-US" sz="1400" b="1" dirty="0">
                <a:solidFill>
                  <a:schemeClr val="bg1"/>
                </a:solidFill>
                <a:latin typeface="微软雅黑" panose="020B0503020204020204" pitchFamily="34" charset="-122"/>
                <a:ea typeface="微软雅黑" panose="020B0503020204020204" pitchFamily="34" charset="-122"/>
              </a:rPr>
              <a:t>主干 </a:t>
            </a:r>
            <a:r>
              <a:rPr kumimoji="1" lang="en-US" altLang="zh-CN" sz="1400" b="1" dirty="0">
                <a:solidFill>
                  <a:schemeClr val="bg1"/>
                </a:solidFill>
                <a:latin typeface="微软雅黑" panose="020B0503020204020204" pitchFamily="34" charset="-122"/>
                <a:ea typeface="微软雅黑" panose="020B0503020204020204" pitchFamily="34" charset="-122"/>
              </a:rPr>
              <a:t>ISP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地区 </a:t>
            </a:r>
            <a:r>
              <a:rPr kumimoji="1" lang="en-US" altLang="zh-CN" sz="1400" b="1" dirty="0">
                <a:solidFill>
                  <a:schemeClr val="bg1"/>
                </a:solidFill>
                <a:latin typeface="微软雅黑" panose="020B0503020204020204" pitchFamily="34" charset="-122"/>
                <a:ea typeface="微软雅黑" panose="020B0503020204020204" pitchFamily="34" charset="-122"/>
              </a:rPr>
              <a:t>ISP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本地 </a:t>
            </a:r>
            <a:r>
              <a:rPr kumimoji="1" lang="en-US" altLang="zh-CN" sz="1400" b="1" dirty="0">
                <a:solidFill>
                  <a:schemeClr val="bg1"/>
                </a:solidFill>
                <a:latin typeface="微软雅黑" panose="020B0503020204020204" pitchFamily="34" charset="-122"/>
                <a:ea typeface="微软雅黑" panose="020B0503020204020204" pitchFamily="34" charset="-122"/>
              </a:rPr>
              <a:t>ISP </a:t>
            </a:r>
            <a:r>
              <a:rPr kumimoji="1" lang="en-US" altLang="zh-CN" sz="1400" b="1" dirty="0">
                <a:solidFill>
                  <a:srgbClr val="FFFF00"/>
                </a:solidFill>
                <a:latin typeface="微软雅黑" panose="020B0503020204020204" pitchFamily="34" charset="-122"/>
                <a:ea typeface="微软雅黑" panose="020B0503020204020204" pitchFamily="34" charset="-122"/>
              </a:rPr>
              <a:t>→</a:t>
            </a:r>
            <a:r>
              <a:rPr kumimoji="1" lang="en-US" altLang="zh-CN" sz="1400" b="1" dirty="0">
                <a:solidFill>
                  <a:schemeClr val="bg1"/>
                </a:solidFill>
                <a:latin typeface="微软雅黑" panose="020B0503020204020204" pitchFamily="34" charset="-122"/>
                <a:ea typeface="微软雅黑" panose="020B0503020204020204" pitchFamily="34" charset="-122"/>
              </a:rPr>
              <a:t>  </a:t>
            </a:r>
            <a:r>
              <a:rPr kumimoji="1" lang="zh-CN" altLang="en-US" sz="1400" b="1" dirty="0">
                <a:solidFill>
                  <a:schemeClr val="bg1"/>
                </a:solidFill>
                <a:latin typeface="微软雅黑" panose="020B0503020204020204" pitchFamily="34" charset="-122"/>
                <a:ea typeface="微软雅黑" panose="020B0503020204020204" pitchFamily="34" charset="-122"/>
              </a:rPr>
              <a:t>主机 </a:t>
            </a:r>
            <a:r>
              <a:rPr kumimoji="1" lang="en-US" altLang="zh-CN" sz="1400" b="1" dirty="0">
                <a:solidFill>
                  <a:schemeClr val="bg1"/>
                </a:solidFill>
                <a:latin typeface="微软雅黑" panose="020B0503020204020204" pitchFamily="34" charset="-122"/>
                <a:ea typeface="微软雅黑" panose="020B0503020204020204" pitchFamily="34" charset="-122"/>
              </a:rPr>
              <a:t>B</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到 </a:t>
            </a:r>
            <a:r>
              <a:rPr lang="en-US" altLang="zh-CN" sz="1600" b="1" dirty="0">
                <a:solidFill>
                  <a:srgbClr val="0000FF"/>
                </a:solidFill>
                <a:latin typeface="微软雅黑" panose="020B0503020204020204" pitchFamily="34" charset="-122"/>
                <a:ea typeface="微软雅黑" panose="020B0503020204020204" pitchFamily="34" charset="-122"/>
              </a:rPr>
              <a:t>2016 </a:t>
            </a:r>
            <a:r>
              <a:rPr lang="zh-CN" altLang="zh-CN" sz="1600" b="1" dirty="0">
                <a:solidFill>
                  <a:srgbClr val="0000FF"/>
                </a:solidFill>
                <a:latin typeface="微软雅黑" panose="020B0503020204020204" pitchFamily="34" charset="-122"/>
                <a:ea typeface="微软雅黑" panose="020B0503020204020204" pitchFamily="34" charset="-122"/>
              </a:rPr>
              <a:t>年</a:t>
            </a:r>
            <a:r>
              <a:rPr lang="en-US" altLang="zh-CN" sz="1600" b="1" dirty="0">
                <a:solidFill>
                  <a:srgbClr val="0000FF"/>
                </a:solidFill>
                <a:latin typeface="微软雅黑" panose="020B0503020204020204" pitchFamily="34" charset="-122"/>
                <a:ea typeface="微软雅黑" panose="020B0503020204020204" pitchFamily="34" charset="-122"/>
              </a:rPr>
              <a:t> 3 </a:t>
            </a:r>
            <a:r>
              <a:rPr lang="zh-CN" altLang="zh-CN" sz="1600" b="1" dirty="0">
                <a:solidFill>
                  <a:srgbClr val="0000FF"/>
                </a:solidFill>
                <a:latin typeface="微软雅黑" panose="020B0503020204020204" pitchFamily="34" charset="-122"/>
                <a:ea typeface="微软雅黑" panose="020B0503020204020204" pitchFamily="34" charset="-122"/>
              </a:rPr>
              <a:t>月，全球已经有</a:t>
            </a:r>
            <a:r>
              <a:rPr lang="en-US" altLang="zh-CN" sz="1600" b="1" dirty="0">
                <a:solidFill>
                  <a:srgbClr val="0000FF"/>
                </a:solidFill>
                <a:latin typeface="微软雅黑" panose="020B0503020204020204" pitchFamily="34" charset="-122"/>
                <a:ea typeface="微软雅黑" panose="020B0503020204020204" pitchFamily="34" charset="-122"/>
              </a:rPr>
              <a:t> 226 </a:t>
            </a:r>
            <a:r>
              <a:rPr lang="zh-CN" altLang="zh-CN" sz="1600" b="1" dirty="0">
                <a:solidFill>
                  <a:srgbClr val="0000FF"/>
                </a:solidFill>
                <a:latin typeface="微软雅黑" panose="020B0503020204020204" pitchFamily="34" charset="-122"/>
                <a:ea typeface="微软雅黑" panose="020B0503020204020204" pitchFamily="34" charset="-122"/>
              </a:rPr>
              <a:t>个</a:t>
            </a:r>
            <a:r>
              <a:rPr lang="en-US" altLang="zh-CN" sz="1600" b="1" dirty="0">
                <a:solidFill>
                  <a:srgbClr val="0000FF"/>
                </a:solidFill>
                <a:latin typeface="微软雅黑" panose="020B0503020204020204" pitchFamily="34" charset="-122"/>
                <a:ea typeface="微软雅黑" panose="020B0503020204020204" pitchFamily="34" charset="-122"/>
              </a:rPr>
              <a:t> IXP</a:t>
            </a:r>
            <a:r>
              <a:rPr lang="zh-CN" altLang="zh-CN" sz="1600" b="1" dirty="0">
                <a:solidFill>
                  <a:srgbClr val="0000FF"/>
                </a:solidFill>
                <a:latin typeface="微软雅黑" panose="020B0503020204020204" pitchFamily="34" charset="-122"/>
                <a:ea typeface="微软雅黑" panose="020B0503020204020204" pitchFamily="34" charset="-122"/>
              </a:rPr>
              <a:t>，分布在</a:t>
            </a:r>
            <a:r>
              <a:rPr lang="en-US" altLang="zh-CN" sz="1600" b="1" dirty="0">
                <a:solidFill>
                  <a:srgbClr val="0000FF"/>
                </a:solidFill>
                <a:latin typeface="微软雅黑" panose="020B0503020204020204" pitchFamily="34" charset="-122"/>
                <a:ea typeface="微软雅黑" panose="020B0503020204020204" pitchFamily="34" charset="-122"/>
              </a:rPr>
              <a:t> 172 </a:t>
            </a:r>
            <a:r>
              <a:rPr lang="zh-CN" altLang="zh-CN" sz="1600" b="1" dirty="0">
                <a:solidFill>
                  <a:srgbClr val="0000FF"/>
                </a:solidFill>
                <a:latin typeface="微软雅黑" panose="020B0503020204020204" pitchFamily="34" charset="-122"/>
                <a:ea typeface="微软雅黑" panose="020B0503020204020204" pitchFamily="34" charset="-122"/>
              </a:rPr>
              <a:t>个国家和地区</a:t>
            </a:r>
            <a:r>
              <a:rPr lang="zh-CN" altLang="en-US" sz="1600" b="1" dirty="0">
                <a:solidFill>
                  <a:srgbClr val="0000FF"/>
                </a:solidFill>
                <a:latin typeface="微软雅黑" panose="020B0503020204020204" pitchFamily="34" charset="-122"/>
                <a:ea typeface="微软雅黑" panose="020B0503020204020204" pitchFamily="34" charset="-122"/>
              </a:rPr>
              <a:t>。但</a:t>
            </a:r>
            <a:r>
              <a:rPr lang="zh-CN" altLang="zh-CN" sz="1600" b="1" dirty="0">
                <a:solidFill>
                  <a:srgbClr val="0000FF"/>
                </a:solidFill>
                <a:latin typeface="微软雅黑" panose="020B0503020204020204" pitchFamily="34" charset="-122"/>
                <a:ea typeface="微软雅黑" panose="020B0503020204020204" pitchFamily="34" charset="-122"/>
              </a:rPr>
              <a:t>互联网的发展在全世界还很不平衡</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37891" name="图片 6"/>
          <p:cNvPicPr>
            <a:picLocks noChangeAspect="1" noChangeArrowheads="1"/>
          </p:cNvPicPr>
          <p:nvPr/>
        </p:nvPicPr>
        <p:blipFill>
          <a:blip r:embed="rId1">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anose="020B0503020204020204" pitchFamily="34" charset="-122"/>
                <a:ea typeface="微软雅黑" panose="020B0503020204020204" pitchFamily="34" charset="-122"/>
              </a:rPr>
              <a:t>互联网交换点</a:t>
            </a:r>
            <a:r>
              <a:rPr lang="en-US" altLang="zh-CN" sz="2000" b="1" dirty="0">
                <a:solidFill>
                  <a:srgbClr val="7030A0"/>
                </a:solidFill>
                <a:latin typeface="微软雅黑" panose="020B0503020204020204" pitchFamily="34" charset="-122"/>
                <a:ea typeface="微软雅黑" panose="020B0503020204020204" pitchFamily="34" charset="-122"/>
              </a:rPr>
              <a:t> IXP </a:t>
            </a:r>
            <a:r>
              <a:rPr lang="zh-CN" altLang="zh-CN" sz="2000" b="1" dirty="0">
                <a:solidFill>
                  <a:srgbClr val="7030A0"/>
                </a:solidFill>
                <a:latin typeface="微软雅黑" panose="020B0503020204020204" pitchFamily="34" charset="-122"/>
                <a:ea typeface="微软雅黑" panose="020B0503020204020204" pitchFamily="34" charset="-122"/>
              </a:rPr>
              <a:t>在全球的分布图（</a:t>
            </a:r>
            <a:r>
              <a:rPr lang="en-US" altLang="zh-CN" sz="2000" b="1" dirty="0">
                <a:solidFill>
                  <a:srgbClr val="7030A0"/>
                </a:solidFill>
                <a:latin typeface="微软雅黑" panose="020B0503020204020204" pitchFamily="34" charset="-122"/>
                <a:ea typeface="微软雅黑" panose="020B0503020204020204" pitchFamily="34" charset="-122"/>
              </a:rPr>
              <a:t>2016</a:t>
            </a:r>
            <a:r>
              <a:rPr lang="zh-CN" altLang="zh-CN" sz="2000" b="1" dirty="0">
                <a:solidFill>
                  <a:srgbClr val="7030A0"/>
                </a:solidFill>
                <a:latin typeface="微软雅黑" panose="020B0503020204020204" pitchFamily="34" charset="-122"/>
                <a:ea typeface="微软雅黑" panose="020B0503020204020204" pitchFamily="34" charset="-122"/>
              </a:rPr>
              <a:t>年）</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万维网 </a:t>
            </a:r>
            <a:r>
              <a:rPr lang="en-US" altLang="zh-CN" sz="2000" b="1" dirty="0">
                <a:solidFill>
                  <a:schemeClr val="bg1"/>
                </a:solidFill>
                <a:latin typeface="微软雅黑" panose="020B0503020204020204" pitchFamily="34" charset="-122"/>
                <a:ea typeface="微软雅黑" panose="020B0503020204020204" pitchFamily="34" charset="-122"/>
              </a:rPr>
              <a:t>WWW </a:t>
            </a:r>
            <a:r>
              <a:rPr lang="zh-CN" altLang="en-US" sz="2000" b="1" dirty="0">
                <a:solidFill>
                  <a:schemeClr val="bg1"/>
                </a:solidFill>
                <a:latin typeface="微软雅黑" panose="020B0503020204020204" pitchFamily="34" charset="-122"/>
                <a:ea typeface="微软雅黑" panose="020B0503020204020204" pitchFamily="34" charset="-122"/>
              </a:rPr>
              <a:t>的问世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互联网已经成为世界上规模最大和增长速率最快的计算机网络，没有人能够准确说出互联网究竟有多大。</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互联网的迅猛发展始于 </a:t>
            </a:r>
            <a:r>
              <a:rPr lang="en-US" altLang="zh-CN" sz="2000" b="1" dirty="0">
                <a:latin typeface="微软雅黑" panose="020B0503020204020204" pitchFamily="34" charset="-122"/>
                <a:ea typeface="微软雅黑" panose="020B0503020204020204" pitchFamily="34" charset="-122"/>
              </a:rPr>
              <a:t>20 </a:t>
            </a:r>
            <a:r>
              <a:rPr lang="zh-CN" altLang="en-US" sz="2000" b="1" dirty="0">
                <a:latin typeface="微软雅黑" panose="020B0503020204020204" pitchFamily="34" charset="-122"/>
                <a:ea typeface="微软雅黑" panose="020B0503020204020204" pitchFamily="34" charset="-122"/>
              </a:rPr>
              <a:t>世纪 </a:t>
            </a:r>
            <a:r>
              <a:rPr lang="en-US" altLang="zh-CN" sz="2000" b="1" dirty="0">
                <a:latin typeface="微软雅黑" panose="020B0503020204020204" pitchFamily="34" charset="-122"/>
                <a:ea typeface="微软雅黑" panose="020B0503020204020204" pitchFamily="34" charset="-122"/>
              </a:rPr>
              <a:t>90 </a:t>
            </a:r>
            <a:r>
              <a:rPr lang="zh-CN" altLang="en-US" sz="2000" b="1" dirty="0">
                <a:latin typeface="微软雅黑" panose="020B0503020204020204" pitchFamily="34" charset="-122"/>
                <a:ea typeface="微软雅黑" panose="020B0503020204020204" pitchFamily="34" charset="-122"/>
              </a:rPr>
              <a:t>年代。由欧洲原子核研究组织 </a:t>
            </a:r>
            <a:r>
              <a:rPr lang="en-US" altLang="zh-CN" sz="2000" b="1" dirty="0">
                <a:latin typeface="微软雅黑" panose="020B0503020204020204" pitchFamily="34" charset="-122"/>
                <a:ea typeface="微软雅黑" panose="020B0503020204020204" pitchFamily="34" charset="-122"/>
              </a:rPr>
              <a:t>CERN </a:t>
            </a:r>
            <a:r>
              <a:rPr lang="zh-CN" altLang="en-US" sz="2000" b="1" dirty="0">
                <a:latin typeface="微软雅黑" panose="020B0503020204020204" pitchFamily="34" charset="-122"/>
                <a:ea typeface="微软雅黑" panose="020B0503020204020204" pitchFamily="34" charset="-122"/>
              </a:rPr>
              <a:t>开发的</a:t>
            </a:r>
            <a:r>
              <a:rPr lang="zh-CN" altLang="en-US" sz="2000" b="1" dirty="0">
                <a:solidFill>
                  <a:srgbClr val="0000FF"/>
                </a:solidFill>
                <a:latin typeface="微软雅黑" panose="020B0503020204020204" pitchFamily="34" charset="-122"/>
                <a:ea typeface="微软雅黑" panose="020B0503020204020204" pitchFamily="34" charset="-122"/>
              </a:rPr>
              <a:t>万维网 </a:t>
            </a:r>
            <a:r>
              <a:rPr lang="en-US" altLang="zh-CN" sz="2000" b="1" dirty="0">
                <a:solidFill>
                  <a:srgbClr val="0000FF"/>
                </a:solidFill>
                <a:latin typeface="微软雅黑" panose="020B0503020204020204" pitchFamily="34" charset="-122"/>
                <a:ea typeface="微软雅黑" panose="020B0503020204020204" pitchFamily="34" charset="-122"/>
              </a:rPr>
              <a:t>WWW  </a:t>
            </a:r>
            <a:r>
              <a:rPr lang="en-US" altLang="zh-CN" sz="2000" b="1" dirty="0">
                <a:latin typeface="微软雅黑" panose="020B0503020204020204" pitchFamily="34" charset="-122"/>
                <a:ea typeface="微软雅黑" panose="020B0503020204020204" pitchFamily="34" charset="-122"/>
              </a:rPr>
              <a:t>(World Wide Web) </a:t>
            </a:r>
            <a:r>
              <a:rPr lang="zh-CN" altLang="en-US" sz="2000" b="1" dirty="0">
                <a:latin typeface="微软雅黑" panose="020B0503020204020204" pitchFamily="34" charset="-122"/>
                <a:ea typeface="微软雅黑" panose="020B0503020204020204" pitchFamily="34" charset="-122"/>
              </a:rPr>
              <a:t>被广泛使用在互联网上，大大方便了广大非网络专业人员对网络的使用，成为互联网的这种指数级增长的主要驱动力。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互联网的发展情况概况</a:t>
            </a:r>
            <a:endParaRPr lang="zh-CN" altLang="en-US" sz="2000" b="1" dirty="0">
              <a:solidFill>
                <a:schemeClr val="bg1"/>
              </a:solidFill>
              <a:ea typeface="微软雅黑" panose="020B0503020204020204" pitchFamily="34" charset="-122"/>
            </a:endParaRP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从</a:t>
            </a:r>
            <a:r>
              <a:rPr lang="en-US" altLang="zh-CN" sz="2000" b="1" dirty="0">
                <a:latin typeface="微软雅黑" panose="020B0503020204020204" pitchFamily="34" charset="-122"/>
                <a:ea typeface="微软雅黑" panose="020B0503020204020204" pitchFamily="34" charset="-122"/>
              </a:rPr>
              <a:t> 1993 </a:t>
            </a:r>
            <a:r>
              <a:rPr lang="zh-CN" altLang="zh-CN" sz="2000" b="1" dirty="0">
                <a:latin typeface="微软雅黑" panose="020B0503020204020204" pitchFamily="34" charset="-122"/>
                <a:ea typeface="微软雅黑" panose="020B0503020204020204" pitchFamily="34" charset="-122"/>
              </a:rPr>
              <a:t>年至</a:t>
            </a:r>
            <a:r>
              <a:rPr lang="en-US" altLang="zh-CN" sz="2000" b="1" dirty="0">
                <a:latin typeface="微软雅黑" panose="020B0503020204020204" pitchFamily="34" charset="-122"/>
                <a:ea typeface="微软雅黑" panose="020B0503020204020204" pitchFamily="34" charset="-122"/>
              </a:rPr>
              <a:t> 2016 </a:t>
            </a:r>
            <a:r>
              <a:rPr lang="zh-CN" altLang="zh-CN" sz="2000" b="1" dirty="0">
                <a:latin typeface="微软雅黑" panose="020B0503020204020204" pitchFamily="34" charset="-122"/>
                <a:ea typeface="微软雅黑" panose="020B0503020204020204" pitchFamily="34" charset="-122"/>
              </a:rPr>
              <a:t>年互联网用户数的增长情况</a:t>
            </a:r>
            <a:r>
              <a:rPr lang="zh-CN" altLang="en-US" sz="2000" b="1" dirty="0">
                <a:latin typeface="微软雅黑" panose="020B0503020204020204" pitchFamily="34" charset="-122"/>
                <a:ea typeface="微软雅黑" panose="020B0503020204020204" pitchFamily="34" charset="-122"/>
              </a:rPr>
              <a:t>如图所示</a:t>
            </a:r>
            <a:r>
              <a:rPr lang="zh-CN" altLang="zh-CN" sz="2000" b="1" dirty="0">
                <a:latin typeface="微软雅黑" panose="020B0503020204020204" pitchFamily="34" charset="-122"/>
                <a:ea typeface="微软雅黑" panose="020B0503020204020204" pitchFamily="34" charset="-122"/>
              </a:rPr>
              <a:t>。</a:t>
            </a:r>
            <a:r>
              <a:rPr lang="zh-CN" altLang="zh-CN" sz="2000" b="1" dirty="0">
                <a:solidFill>
                  <a:srgbClr val="0000FF"/>
                </a:solidFill>
                <a:latin typeface="微软雅黑" panose="020B0503020204020204" pitchFamily="34" charset="-122"/>
                <a:ea typeface="微软雅黑" panose="020B0503020204020204" pitchFamily="34" charset="-122"/>
              </a:rPr>
              <a:t>这里的用户是指在家中上网的人</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可以看出，在</a:t>
            </a:r>
            <a:r>
              <a:rPr lang="en-US" altLang="zh-CN" sz="2000" b="1" dirty="0">
                <a:latin typeface="微软雅黑" panose="020B0503020204020204" pitchFamily="34" charset="-122"/>
                <a:ea typeface="微软雅黑" panose="020B0503020204020204" pitchFamily="34" charset="-122"/>
              </a:rPr>
              <a:t> 2005 </a:t>
            </a:r>
            <a:r>
              <a:rPr lang="zh-CN" altLang="zh-CN" sz="2000" b="1" dirty="0">
                <a:latin typeface="微软雅黑" panose="020B0503020204020204" pitchFamily="34" charset="-122"/>
                <a:ea typeface="微软雅黑" panose="020B0503020204020204" pitchFamily="34" charset="-122"/>
              </a:rPr>
              <a:t>年互联网的用户数超过了</a:t>
            </a:r>
            <a:r>
              <a:rPr lang="en-US" altLang="zh-CN" sz="2000" b="1" dirty="0">
                <a:latin typeface="微软雅黑" panose="020B0503020204020204" pitchFamily="34" charset="-122"/>
                <a:ea typeface="微软雅黑" panose="020B0503020204020204" pitchFamily="34" charset="-122"/>
              </a:rPr>
              <a:t> 10 </a:t>
            </a:r>
            <a:r>
              <a:rPr lang="zh-CN" altLang="zh-CN" sz="2000" b="1" dirty="0">
                <a:latin typeface="微软雅黑" panose="020B0503020204020204" pitchFamily="34" charset="-122"/>
                <a:ea typeface="微软雅黑" panose="020B0503020204020204" pitchFamily="34" charset="-122"/>
              </a:rPr>
              <a:t>亿</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rPr>
              <a:t> 2010</a:t>
            </a:r>
            <a:r>
              <a:rPr lang="zh-CN" altLang="zh-CN" sz="2000" b="1" dirty="0">
                <a:latin typeface="微软雅黑" panose="020B0503020204020204" pitchFamily="34" charset="-122"/>
                <a:ea typeface="微软雅黑" panose="020B0503020204020204" pitchFamily="34" charset="-122"/>
              </a:rPr>
              <a:t>年超过了</a:t>
            </a:r>
            <a:r>
              <a:rPr lang="en-US" altLang="zh-CN" sz="2000" b="1" dirty="0">
                <a:latin typeface="微软雅黑" panose="020B0503020204020204" pitchFamily="34" charset="-122"/>
                <a:ea typeface="微软雅黑" panose="020B0503020204020204" pitchFamily="34" charset="-122"/>
              </a:rPr>
              <a:t> 20 </a:t>
            </a:r>
            <a:r>
              <a:rPr lang="zh-CN" altLang="zh-CN" sz="2000" b="1" dirty="0">
                <a:latin typeface="微软雅黑" panose="020B0503020204020204" pitchFamily="34" charset="-122"/>
                <a:ea typeface="微软雅黑" panose="020B0503020204020204" pitchFamily="34" charset="-122"/>
              </a:rPr>
              <a:t>亿，而在</a:t>
            </a:r>
            <a:r>
              <a:rPr lang="en-US" altLang="zh-CN" sz="2000" b="1" dirty="0">
                <a:latin typeface="微软雅黑" panose="020B0503020204020204" pitchFamily="34" charset="-122"/>
                <a:ea typeface="微软雅黑" panose="020B0503020204020204" pitchFamily="34" charset="-122"/>
              </a:rPr>
              <a:t> 2014 </a:t>
            </a:r>
            <a:r>
              <a:rPr lang="zh-CN" altLang="zh-CN" sz="2000" b="1" dirty="0">
                <a:latin typeface="微软雅黑" panose="020B0503020204020204" pitchFamily="34" charset="-122"/>
                <a:ea typeface="微软雅黑" panose="020B0503020204020204" pitchFamily="34" charset="-122"/>
              </a:rPr>
              <a:t>年已接近了</a:t>
            </a:r>
            <a:r>
              <a:rPr lang="en-US" altLang="zh-CN" sz="2000" b="1" dirty="0">
                <a:latin typeface="微软雅黑" panose="020B0503020204020204" pitchFamily="34" charset="-122"/>
                <a:ea typeface="微软雅黑" panose="020B0503020204020204" pitchFamily="34" charset="-122"/>
              </a:rPr>
              <a:t> 30 </a:t>
            </a:r>
            <a:r>
              <a:rPr lang="zh-CN" altLang="zh-CN" sz="2000" b="1" dirty="0">
                <a:latin typeface="微软雅黑" panose="020B0503020204020204" pitchFamily="34" charset="-122"/>
                <a:ea typeface="微软雅黑" panose="020B0503020204020204" pitchFamily="34" charset="-122"/>
              </a:rPr>
              <a:t>亿。</a:t>
            </a:r>
            <a:endParaRPr lang="zh-CN" altLang="en-US" sz="2000" b="1" dirty="0">
              <a:latin typeface="微软雅黑" panose="020B0503020204020204" pitchFamily="34" charset="-122"/>
              <a:ea typeface="微软雅黑" panose="020B0503020204020204" pitchFamily="34" charset="-122"/>
            </a:endParaRPr>
          </a:p>
        </p:txBody>
      </p:sp>
      <p:pic>
        <p:nvPicPr>
          <p:cNvPr id="39941" name="图片 9" descr="Internet.jpg"/>
          <p:cNvPicPr>
            <a:picLocks noChangeAspect="1"/>
          </p:cNvPicPr>
          <p:nvPr/>
        </p:nvPicPr>
        <p:blipFill>
          <a:blip r:embed="rId1">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a:solidFill>
                  <a:srgbClr val="0000FF"/>
                </a:solidFill>
                <a:latin typeface="微软雅黑" panose="020B0503020204020204" pitchFamily="34" charset="-122"/>
                <a:ea typeface="微软雅黑" panose="020B0503020204020204" pitchFamily="34" charset="-122"/>
              </a:rPr>
              <a:t>1993 </a:t>
            </a:r>
            <a:r>
              <a:rPr lang="zh-CN" altLang="zh-CN" sz="1400" b="1" dirty="0">
                <a:solidFill>
                  <a:srgbClr val="0000FF"/>
                </a:solidFill>
                <a:latin typeface="微软雅黑" panose="020B0503020204020204" pitchFamily="34" charset="-122"/>
                <a:ea typeface="微软雅黑" panose="020B0503020204020204" pitchFamily="34" charset="-122"/>
              </a:rPr>
              <a:t>年至</a:t>
            </a:r>
            <a:r>
              <a:rPr lang="en-US" altLang="zh-CN" sz="1400" b="1" dirty="0">
                <a:solidFill>
                  <a:srgbClr val="0000FF"/>
                </a:solidFill>
                <a:latin typeface="微软雅黑" panose="020B0503020204020204" pitchFamily="34" charset="-122"/>
                <a:ea typeface="微软雅黑" panose="020B0503020204020204" pitchFamily="34" charset="-122"/>
              </a:rPr>
              <a:t> 2016 </a:t>
            </a:r>
            <a:r>
              <a:rPr lang="zh-CN" altLang="zh-CN" sz="1400" b="1" dirty="0">
                <a:solidFill>
                  <a:srgbClr val="0000FF"/>
                </a:solidFill>
                <a:latin typeface="微软雅黑" panose="020B0503020204020204" pitchFamily="34" charset="-122"/>
                <a:ea typeface="微软雅黑" panose="020B0503020204020204" pitchFamily="34" charset="-122"/>
              </a:rPr>
              <a:t>年互联网用户的增长情况</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互联网的发展情况概况</a:t>
            </a:r>
            <a:endParaRPr lang="zh-CN" altLang="en-US" sz="2000" b="1" dirty="0">
              <a:solidFill>
                <a:schemeClr val="bg1"/>
              </a:solidFill>
              <a:ea typeface="微软雅黑" panose="020B0503020204020204" pitchFamily="34" charset="-122"/>
            </a:endParaRP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anose="020B0503020204020204" pitchFamily="34" charset="-122"/>
                <a:ea typeface="微软雅黑" panose="020B0503020204020204" pitchFamily="34" charset="-122"/>
              </a:rPr>
              <a:t>互联网的发展概况</a:t>
            </a:r>
            <a:r>
              <a:rPr lang="zh-CN" altLang="en-US" sz="1600" b="1" dirty="0">
                <a:latin typeface="微软雅黑" panose="020B0503020204020204" pitchFamily="34" charset="-122"/>
                <a:ea typeface="微软雅黑" panose="020B0503020204020204" pitchFamily="34" charset="-122"/>
              </a:rPr>
              <a:t>（统计到 </a:t>
            </a:r>
            <a:r>
              <a:rPr lang="en-US" altLang="zh-CN" sz="1600" b="1" dirty="0">
                <a:latin typeface="微软雅黑" panose="020B0503020204020204" pitchFamily="34" charset="-122"/>
                <a:ea typeface="微软雅黑" panose="020B0503020204020204" pitchFamily="34" charset="-122"/>
              </a:rPr>
              <a:t>2005 </a:t>
            </a:r>
            <a:r>
              <a:rPr lang="zh-CN" altLang="en-US" sz="1600" b="1" dirty="0">
                <a:latin typeface="微软雅黑" panose="020B0503020204020204" pitchFamily="34" charset="-122"/>
                <a:ea typeface="微软雅黑" panose="020B0503020204020204" pitchFamily="34" charset="-122"/>
              </a:rPr>
              <a:t>年）</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5" name="Group 179"/>
          <p:cNvGraphicFramePr/>
          <p:nvPr/>
        </p:nvGraphicFramePr>
        <p:xfrm>
          <a:off x="609600" y="1798638"/>
          <a:ext cx="7996237" cy="2125661"/>
        </p:xfrm>
        <a:graphic>
          <a:graphicData uri="http://schemas.openxmlformats.org/drawingml/2006/table">
            <a:tbl>
              <a:tblPr/>
              <a:tblGrid>
                <a:gridCol w="1221647"/>
                <a:gridCol w="1419967"/>
                <a:gridCol w="1423933"/>
                <a:gridCol w="1491362"/>
                <a:gridCol w="2439328"/>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年份</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网络数</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主机数</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用户数</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管理机构数</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1980</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2</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2</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0</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1990</a:t>
                      </a: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3</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5</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6</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1</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2000</a:t>
                      </a:r>
                      <a:endPar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5</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7</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8</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rPr>
                        <a:t>2</a:t>
                      </a:r>
                      <a:endParaRPr kumimoji="0" lang="zh-CN" altLang="en-US" sz="1800" b="1" i="0" u="none" strike="noStrike" cap="none" normalizeH="0" baseline="30000" dirty="0">
                        <a:ln>
                          <a:noFill/>
                        </a:ln>
                        <a:solidFill>
                          <a:schemeClr val="tx1"/>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2005</a:t>
                      </a:r>
                      <a:endParaRPr kumimoji="0" lang="zh-CN" altLang="en-US"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6</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8</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9</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10</a:t>
                      </a:r>
                      <a:r>
                        <a:rPr kumimoji="0" lang="en-US" altLang="zh-CN"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rPr>
                        <a:t>3</a:t>
                      </a:r>
                      <a:endParaRPr kumimoji="0" lang="zh-CN" altLang="en-US" sz="1800" b="1" i="0" u="none" strike="noStrike" cap="none" normalizeH="0" baseline="30000" dirty="0">
                        <a:ln>
                          <a:noFill/>
                        </a:ln>
                        <a:solidFill>
                          <a:srgbClr val="000000"/>
                        </a:solidFill>
                        <a:effectLst/>
                        <a:latin typeface="微软雅黑" panose="020B0503020204020204" pitchFamily="34" charset="-122"/>
                        <a:ea typeface="微软雅黑" panose="020B0503020204020204"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1.2.3  </a:t>
            </a:r>
            <a:r>
              <a:rPr lang="zh-CN" altLang="zh-CN" sz="2400" b="1" dirty="0">
                <a:solidFill>
                  <a:schemeClr val="bg1"/>
                </a:solidFill>
                <a:latin typeface="微软雅黑" panose="020B0503020204020204" pitchFamily="34" charset="-122"/>
                <a:ea typeface="微软雅黑" panose="020B0503020204020204" pitchFamily="34" charset="-122"/>
              </a:rPr>
              <a:t>互联网的标准化工作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anose="020B0503020204020204" pitchFamily="34" charset="-122"/>
              </a:rPr>
              <a:t>互联网的标准化工作对互联网的发展起到了非常重要的作用</a:t>
            </a:r>
            <a:r>
              <a:rPr lang="zh-CN" altLang="en-US" sz="2000" b="1" dirty="0">
                <a:ea typeface="微软雅黑" panose="020B0503020204020204" pitchFamily="34" charset="-122"/>
              </a:rPr>
              <a:t>。</a:t>
            </a:r>
            <a:endParaRPr lang="zh-CN" altLang="en-US" sz="2000" b="1" dirty="0">
              <a:ea typeface="微软雅黑" panose="020B0503020204020204" pitchFamily="34" charset="-122"/>
            </a:endParaRPr>
          </a:p>
        </p:txBody>
      </p:sp>
      <p:grpSp>
        <p:nvGrpSpPr>
          <p:cNvPr id="41989" name="组合 37"/>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chemeClr val="bg1"/>
                  </a:solidFill>
                  <a:latin typeface="微软雅黑" panose="020B0503020204020204" pitchFamily="34" charset="-122"/>
                  <a:ea typeface="微软雅黑" panose="020B0503020204020204" pitchFamily="34" charset="-122"/>
                </a:rPr>
                <a:t>互联网研究部 </a:t>
              </a:r>
              <a:r>
                <a:rPr kumimoji="1" lang="en-US" altLang="zh-CN" sz="1400" b="1">
                  <a:solidFill>
                    <a:schemeClr val="bg1"/>
                  </a:solidFill>
                  <a:latin typeface="微软雅黑" panose="020B0503020204020204" pitchFamily="34" charset="-122"/>
                  <a:ea typeface="微软雅黑" panose="020B0503020204020204" pitchFamily="34" charset="-122"/>
                </a:rPr>
                <a:t>IRTF </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chemeClr val="bg1"/>
                  </a:solidFill>
                  <a:latin typeface="微软雅黑" panose="020B0503020204020204" pitchFamily="34" charset="-122"/>
                  <a:ea typeface="微软雅黑" panose="020B0503020204020204" pitchFamily="34" charset="-122"/>
                </a:rPr>
                <a:t>互联网工程部 </a:t>
              </a:r>
              <a:r>
                <a:rPr kumimoji="1" lang="en-US" altLang="zh-CN" sz="1400" b="1">
                  <a:solidFill>
                    <a:schemeClr val="bg1"/>
                  </a:solidFill>
                  <a:latin typeface="微软雅黑" panose="020B0503020204020204" pitchFamily="34" charset="-122"/>
                  <a:ea typeface="微软雅黑" panose="020B0503020204020204" pitchFamily="34" charset="-122"/>
                </a:rPr>
                <a:t>IETF </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anose="020B0503020204020204" pitchFamily="34" charset="-122"/>
                  <a:ea typeface="微软雅黑" panose="020B0503020204020204" pitchFamily="34" charset="-122"/>
                </a:rPr>
                <a:t>互联网体系结构</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1" lang="zh-CN" altLang="en-US" sz="1400" b="1" dirty="0">
                  <a:solidFill>
                    <a:srgbClr val="0000FF"/>
                  </a:solidFill>
                  <a:latin typeface="微软雅黑" panose="020B0503020204020204" pitchFamily="34" charset="-122"/>
                  <a:ea typeface="微软雅黑" panose="020B0503020204020204" pitchFamily="34" charset="-122"/>
                </a:rPr>
                <a:t>研究委员会 </a:t>
              </a:r>
              <a:r>
                <a:rPr kumimoji="1" lang="en-US" altLang="zh-CN" sz="1400" b="1" dirty="0">
                  <a:solidFill>
                    <a:srgbClr val="0000FF"/>
                  </a:solidFill>
                  <a:latin typeface="微软雅黑" panose="020B0503020204020204" pitchFamily="34" charset="-122"/>
                  <a:ea typeface="微软雅黑" panose="020B0503020204020204" pitchFamily="34" charset="-122"/>
                </a:rPr>
                <a:t>IAB </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anose="020B0503020204020204" pitchFamily="34" charset="-122"/>
                  <a:ea typeface="微软雅黑" panose="020B0503020204020204" pitchFamily="34" charset="-122"/>
                </a:rPr>
                <a:t>互联网研究指导小组</a:t>
              </a:r>
              <a:endParaRPr kumimoji="1" lang="zh-CN" altLang="en-US" sz="1200" b="1">
                <a:solidFill>
                  <a:srgbClr val="0000FF"/>
                </a:solidFill>
                <a:latin typeface="微软雅黑" panose="020B0503020204020204" pitchFamily="34" charset="-122"/>
                <a:ea typeface="微软雅黑" panose="020B0503020204020204" pitchFamily="34" charset="-122"/>
              </a:endParaRPr>
            </a:p>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IRSG </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互联网工程指导小组</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FF"/>
                  </a:solidFill>
                  <a:latin typeface="微软雅黑" panose="020B0503020204020204" pitchFamily="34" charset="-122"/>
                  <a:ea typeface="微软雅黑" panose="020B0503020204020204" pitchFamily="34" charset="-122"/>
                </a:rPr>
                <a:t>IESG </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互联网协会 </a:t>
            </a:r>
            <a:r>
              <a:rPr kumimoji="1" lang="en-US" altLang="zh-CN" sz="1400" b="1" dirty="0">
                <a:solidFill>
                  <a:schemeClr val="bg1"/>
                </a:solidFill>
                <a:latin typeface="微软雅黑" panose="020B0503020204020204" pitchFamily="34" charset="-122"/>
                <a:ea typeface="微软雅黑" panose="020B0503020204020204" pitchFamily="34" charset="-122"/>
              </a:rPr>
              <a:t>ISOC</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成为</a:t>
            </a:r>
            <a:r>
              <a:rPr lang="zh-CN" altLang="zh-CN" sz="2000" b="1" dirty="0">
                <a:solidFill>
                  <a:schemeClr val="bg1"/>
                </a:solidFill>
                <a:ea typeface="微软雅黑" panose="020B0503020204020204" pitchFamily="34" charset="-122"/>
              </a:rPr>
              <a:t>互联网正式标准要经过</a:t>
            </a:r>
            <a:r>
              <a:rPr lang="zh-CN" altLang="en-US" sz="2000" b="1" dirty="0">
                <a:solidFill>
                  <a:schemeClr val="bg1"/>
                </a:solidFill>
                <a:ea typeface="微软雅黑" panose="020B0503020204020204" pitchFamily="34" charset="-122"/>
              </a:rPr>
              <a:t>的</a:t>
            </a:r>
            <a:r>
              <a:rPr lang="zh-CN" altLang="zh-CN" sz="2000" b="1" dirty="0">
                <a:solidFill>
                  <a:schemeClr val="bg1"/>
                </a:solidFill>
                <a:ea typeface="微软雅黑" panose="020B0503020204020204" pitchFamily="34" charset="-122"/>
              </a:rPr>
              <a:t>阶段</a:t>
            </a:r>
            <a:endParaRPr lang="zh-CN" altLang="en-US" sz="2000" b="1" dirty="0">
              <a:solidFill>
                <a:schemeClr val="bg1"/>
              </a:solidFill>
              <a:ea typeface="微软雅黑" panose="020B0503020204020204"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anose="020B0503020204020204" pitchFamily="34" charset="-122"/>
                <a:ea typeface="微软雅黑" panose="020B0503020204020204" pitchFamily="34" charset="-122"/>
              </a:rPr>
              <a:t>所有互联网标准都以</a:t>
            </a:r>
            <a:r>
              <a:rPr lang="en-US" altLang="zh-CN" sz="2000" b="1" dirty="0">
                <a:latin typeface="微软雅黑" panose="020B0503020204020204" pitchFamily="34" charset="-122"/>
                <a:ea typeface="微软雅黑" panose="020B0503020204020204" pitchFamily="34" charset="-122"/>
              </a:rPr>
              <a:t> RFC </a:t>
            </a:r>
            <a:r>
              <a:rPr lang="zh-CN" altLang="zh-CN" sz="2000" b="1" dirty="0">
                <a:latin typeface="微软雅黑" panose="020B0503020204020204" pitchFamily="34" charset="-122"/>
                <a:ea typeface="微软雅黑" panose="020B0503020204020204" pitchFamily="34" charset="-122"/>
              </a:rPr>
              <a:t>的形式在互联网上发表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spcBef>
                <a:spcPts val="600"/>
              </a:spcBef>
              <a:buClr>
                <a:srgbClr val="85D1F7"/>
              </a:buClr>
              <a:buFont typeface="Wingdings" panose="05000000000000000000" pitchFamily="2" charset="2"/>
              <a:buChar char="l"/>
            </a:pPr>
            <a:r>
              <a:rPr lang="zh-CN" altLang="en-US" b="1" dirty="0">
                <a:solidFill>
                  <a:schemeClr val="bg1"/>
                </a:solidFill>
                <a:ea typeface="微软雅黑" panose="020B0503020204020204" pitchFamily="34" charset="-122"/>
              </a:rPr>
              <a:t>互联网草案</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(Internet Draft) ——</a:t>
            </a:r>
            <a:r>
              <a:rPr lang="zh-CN" altLang="zh-CN" b="1" dirty="0">
                <a:solidFill>
                  <a:schemeClr val="bg1"/>
                </a:solidFill>
                <a:latin typeface="微软雅黑" panose="020B0503020204020204" pitchFamily="34" charset="-122"/>
                <a:ea typeface="微软雅黑" panose="020B0503020204020204" pitchFamily="34" charset="-122"/>
              </a:rPr>
              <a:t>有效期只有六个月</a:t>
            </a:r>
            <a:r>
              <a:rPr lang="zh-CN" altLang="en-US" b="1" dirty="0">
                <a:solidFill>
                  <a:schemeClr val="bg1"/>
                </a:solidFill>
                <a:latin typeface="微软雅黑" panose="020B0503020204020204" pitchFamily="34" charset="-122"/>
                <a:ea typeface="微软雅黑" panose="020B0503020204020204" pitchFamily="34" charset="-122"/>
              </a:rPr>
              <a:t>。在这个阶段还</a:t>
            </a:r>
            <a:r>
              <a:rPr lang="zh-CN" altLang="en-US" b="1" dirty="0">
                <a:solidFill>
                  <a:srgbClr val="FFC000"/>
                </a:solidFill>
                <a:ea typeface="微软雅黑" panose="020B0503020204020204" pitchFamily="34" charset="-122"/>
              </a:rPr>
              <a:t>不是 </a:t>
            </a:r>
            <a:r>
              <a:rPr lang="en-US" altLang="zh-CN" b="1" dirty="0">
                <a:solidFill>
                  <a:schemeClr val="bg1"/>
                </a:solidFill>
                <a:latin typeface="微软雅黑" panose="020B0503020204020204" pitchFamily="34" charset="-122"/>
                <a:ea typeface="微软雅黑" panose="020B0503020204020204" pitchFamily="34" charset="-122"/>
              </a:rPr>
              <a:t>RFC </a:t>
            </a:r>
            <a:r>
              <a:rPr lang="zh-CN" altLang="en-US" b="1" dirty="0">
                <a:solidFill>
                  <a:schemeClr val="bg1"/>
                </a:solidFill>
                <a:latin typeface="微软雅黑" panose="020B0503020204020204" pitchFamily="34" charset="-122"/>
                <a:ea typeface="微软雅黑" panose="020B0503020204020204" pitchFamily="34" charset="-122"/>
              </a:rPr>
              <a:t>文档。</a:t>
            </a:r>
            <a:endParaRPr lang="zh-CN" altLang="en-US" b="1" dirty="0">
              <a:solidFill>
                <a:schemeClr val="bg1"/>
              </a:solidFill>
              <a:latin typeface="微软雅黑" panose="020B0503020204020204" pitchFamily="34" charset="-122"/>
              <a:ea typeface="微软雅黑" panose="020B0503020204020204" pitchFamily="34" charset="-122"/>
            </a:endParaRPr>
          </a:p>
          <a:p>
            <a:pPr marL="268605" indent="-268605">
              <a:lnSpc>
                <a:spcPts val="2700"/>
              </a:lnSpc>
              <a:spcBef>
                <a:spcPts val="600"/>
              </a:spcBef>
              <a:buClr>
                <a:srgbClr val="85D1F7"/>
              </a:buClr>
              <a:buFont typeface="Wingdings" panose="05000000000000000000" pitchFamily="2" charset="2"/>
              <a:buChar char="l"/>
            </a:pPr>
            <a:r>
              <a:rPr lang="zh-CN" altLang="en-US" b="1" dirty="0">
                <a:solidFill>
                  <a:schemeClr val="bg1"/>
                </a:solidFill>
                <a:ea typeface="微软雅黑" panose="020B0503020204020204" pitchFamily="34" charset="-122"/>
              </a:rPr>
              <a:t>建议标准</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(Proposed Standard) ——</a:t>
            </a:r>
            <a:r>
              <a:rPr lang="zh-CN" altLang="en-US" b="1" dirty="0">
                <a:solidFill>
                  <a:schemeClr val="bg1"/>
                </a:solidFill>
                <a:latin typeface="微软雅黑" panose="020B0503020204020204" pitchFamily="34" charset="-122"/>
                <a:ea typeface="微软雅黑" panose="020B0503020204020204" pitchFamily="34" charset="-122"/>
              </a:rPr>
              <a:t>从这个阶段开始就</a:t>
            </a:r>
            <a:r>
              <a:rPr lang="zh-CN" altLang="en-US" b="1" dirty="0">
                <a:solidFill>
                  <a:srgbClr val="FFC000"/>
                </a:solidFill>
                <a:latin typeface="微软雅黑" panose="020B0503020204020204" pitchFamily="34" charset="-122"/>
                <a:ea typeface="微软雅黑" panose="020B0503020204020204" pitchFamily="34" charset="-122"/>
              </a:rPr>
              <a:t>成为</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RFC </a:t>
            </a:r>
            <a:r>
              <a:rPr lang="zh-CN" altLang="en-US" b="1" dirty="0">
                <a:solidFill>
                  <a:schemeClr val="bg1"/>
                </a:solidFill>
                <a:latin typeface="微软雅黑" panose="020B0503020204020204" pitchFamily="34" charset="-122"/>
                <a:ea typeface="微软雅黑" panose="020B0503020204020204" pitchFamily="34" charset="-122"/>
              </a:rPr>
              <a:t>文档。</a:t>
            </a:r>
            <a:endParaRPr lang="zh-CN" altLang="en-US" b="1" dirty="0">
              <a:solidFill>
                <a:schemeClr val="bg1"/>
              </a:solidFill>
              <a:latin typeface="微软雅黑" panose="020B0503020204020204" pitchFamily="34" charset="-122"/>
              <a:ea typeface="微软雅黑" panose="020B0503020204020204" pitchFamily="34" charset="-122"/>
            </a:endParaRPr>
          </a:p>
          <a:p>
            <a:pPr marL="268605" indent="-268605">
              <a:lnSpc>
                <a:spcPts val="2700"/>
              </a:lnSpc>
              <a:spcBef>
                <a:spcPts val="600"/>
              </a:spcBef>
              <a:buClr>
                <a:srgbClr val="85D1F7"/>
              </a:buClr>
              <a:buFont typeface="Wingdings" panose="05000000000000000000" pitchFamily="2" charset="2"/>
              <a:buChar char="l"/>
            </a:pPr>
            <a:r>
              <a:rPr lang="zh-CN" altLang="en-US" b="1" dirty="0">
                <a:solidFill>
                  <a:schemeClr val="bg1"/>
                </a:solidFill>
                <a:ea typeface="微软雅黑" panose="020B0503020204020204" pitchFamily="34" charset="-122"/>
              </a:rPr>
              <a:t>互联网标准</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(Internet Standard) ——</a:t>
            </a:r>
            <a:r>
              <a:rPr lang="zh-CN" altLang="zh-CN" b="1" dirty="0">
                <a:solidFill>
                  <a:schemeClr val="bg1"/>
                </a:solidFill>
                <a:latin typeface="微软雅黑" panose="020B0503020204020204" pitchFamily="34" charset="-122"/>
                <a:ea typeface="微软雅黑" panose="020B0503020204020204" pitchFamily="34" charset="-122"/>
              </a:rPr>
              <a:t>达到正式标准后，每个标准就分配到一个编号</a:t>
            </a:r>
            <a:r>
              <a:rPr lang="en-US" altLang="zh-CN" b="1" dirty="0">
                <a:solidFill>
                  <a:schemeClr val="bg1"/>
                </a:solidFill>
                <a:latin typeface="微软雅黑" panose="020B0503020204020204" pitchFamily="34" charset="-122"/>
                <a:ea typeface="微软雅黑" panose="020B0503020204020204" pitchFamily="34" charset="-122"/>
              </a:rPr>
              <a:t> STD </a:t>
            </a:r>
            <a:r>
              <a:rPr lang="en-US" altLang="zh-CN" b="1" dirty="0" err="1">
                <a:solidFill>
                  <a:schemeClr val="bg1"/>
                </a:solidFill>
                <a:latin typeface="微软雅黑" panose="020B0503020204020204" pitchFamily="34" charset="-122"/>
                <a:ea typeface="微软雅黑" panose="020B0503020204020204" pitchFamily="34" charset="-122"/>
              </a:rPr>
              <a:t>xxxx</a:t>
            </a:r>
            <a:r>
              <a:rPr lang="zh-CN" altLang="zh-CN"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zh-CN" b="1" dirty="0">
                <a:solidFill>
                  <a:schemeClr val="bg1"/>
                </a:solidFill>
                <a:latin typeface="微软雅黑" panose="020B0503020204020204" pitchFamily="34" charset="-122"/>
                <a:ea typeface="微软雅黑" panose="020B0503020204020204" pitchFamily="34" charset="-122"/>
              </a:rPr>
              <a:t>一个标准可以和多个</a:t>
            </a:r>
            <a:r>
              <a:rPr lang="en-US" altLang="zh-CN" b="1" dirty="0">
                <a:solidFill>
                  <a:schemeClr val="bg1"/>
                </a:solidFill>
                <a:latin typeface="微软雅黑" panose="020B0503020204020204" pitchFamily="34" charset="-122"/>
                <a:ea typeface="微软雅黑" panose="020B0503020204020204" pitchFamily="34" charset="-122"/>
              </a:rPr>
              <a:t> RFC </a:t>
            </a:r>
            <a:r>
              <a:rPr lang="zh-CN" altLang="zh-CN" b="1" dirty="0">
                <a:solidFill>
                  <a:schemeClr val="bg1"/>
                </a:solidFill>
                <a:latin typeface="微软雅黑" panose="020B0503020204020204" pitchFamily="34" charset="-122"/>
                <a:ea typeface="微软雅黑" panose="020B0503020204020204" pitchFamily="34" charset="-122"/>
              </a:rPr>
              <a:t>文档关联。</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之前要经过三个阶段</a:t>
            </a:r>
            <a:endParaRPr lang="zh-CN" altLang="en-US" sz="2000" b="1" dirty="0">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现在简化为二个阶段：建议标准，互联网标准。</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385888" y="465535"/>
            <a:ext cx="4908947" cy="857250"/>
          </a:xfrm>
        </p:spPr>
        <p:txBody>
          <a:bodyPr/>
          <a:lstStyle/>
          <a:p>
            <a:pPr algn="l" eaLnBrk="1" hangingPunct="1"/>
            <a:r>
              <a:rPr lang="zh-CN" altLang="en-US" sz="2700" b="1"/>
              <a:t>参考书目</a:t>
            </a:r>
            <a:r>
              <a:rPr lang="zh-CN" altLang="zh-CN" sz="2700" b="1"/>
              <a:t>:</a:t>
            </a:r>
            <a:endParaRPr lang="zh-CN" altLang="zh-CN" sz="2700" b="1"/>
          </a:p>
        </p:txBody>
      </p:sp>
      <p:sp>
        <p:nvSpPr>
          <p:cNvPr id="35843" name="Rectangle 3"/>
          <p:cNvSpPr>
            <a:spLocks noGrp="1" noChangeArrowheads="1"/>
          </p:cNvSpPr>
          <p:nvPr>
            <p:ph idx="1"/>
          </p:nvPr>
        </p:nvSpPr>
        <p:spPr>
          <a:xfrm>
            <a:off x="3059907" y="735807"/>
            <a:ext cx="4941094" cy="594122"/>
          </a:xfrm>
        </p:spPr>
        <p:txBody>
          <a:bodyPr>
            <a:normAutofit/>
          </a:bodyPr>
          <a:lstStyle/>
          <a:p>
            <a:pPr algn="just" eaLnBrk="1" hangingPunct="1">
              <a:buClr>
                <a:srgbClr val="660033"/>
              </a:buClr>
              <a:buFont typeface="Wingdings" panose="05000000000000000000" pitchFamily="2" charset="2"/>
              <a:buChar char="&amp;"/>
            </a:pPr>
            <a:r>
              <a:rPr lang="zh-CN" altLang="en-US" sz="2100"/>
              <a:t>计算机网络</a:t>
            </a:r>
            <a:r>
              <a:rPr lang="zh-CN" altLang="zh-CN" sz="2100"/>
              <a:t>,</a:t>
            </a:r>
            <a:r>
              <a:rPr lang="zh-CN" altLang="en-US" sz="2100"/>
              <a:t>谢希仁，电子工业出版社</a:t>
            </a:r>
            <a:endParaRPr lang="zh-CN" altLang="en-US" sz="2100"/>
          </a:p>
        </p:txBody>
      </p:sp>
      <p:pic>
        <p:nvPicPr>
          <p:cNvPr id="35844" name="Picture 5" descr="xxr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8885" y="1745456"/>
            <a:ext cx="33337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747" y="1329929"/>
            <a:ext cx="2460436" cy="345937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各种 </a:t>
            </a:r>
            <a:r>
              <a:rPr lang="en-US" altLang="zh-CN" sz="2000" b="1" dirty="0">
                <a:solidFill>
                  <a:schemeClr val="bg1"/>
                </a:solidFill>
                <a:latin typeface="微软雅黑" panose="020B0503020204020204" pitchFamily="34" charset="-122"/>
                <a:ea typeface="微软雅黑" panose="020B0503020204020204" pitchFamily="34" charset="-122"/>
              </a:rPr>
              <a:t>RFC </a:t>
            </a:r>
            <a:r>
              <a:rPr lang="zh-CN" altLang="en-US" sz="2000" b="1" dirty="0">
                <a:solidFill>
                  <a:schemeClr val="bg1"/>
                </a:solidFill>
                <a:latin typeface="微软雅黑" panose="020B0503020204020204" pitchFamily="34" charset="-122"/>
                <a:ea typeface="微软雅黑" panose="020B0503020204020204" pitchFamily="34" charset="-122"/>
              </a:rPr>
              <a:t>之间的关系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anose="020B0503020204020204" pitchFamily="34" charset="-122"/>
                <a:ea typeface="微软雅黑" panose="020B0503020204020204" pitchFamily="34" charset="-122"/>
              </a:rPr>
              <a:t>除了建议标准和互联网标准这两种</a:t>
            </a:r>
            <a:r>
              <a:rPr lang="en-US" altLang="zh-CN" sz="2000" b="1" dirty="0">
                <a:latin typeface="微软雅黑" panose="020B0503020204020204" pitchFamily="34" charset="-122"/>
                <a:ea typeface="微软雅黑" panose="020B0503020204020204" pitchFamily="34" charset="-122"/>
              </a:rPr>
              <a:t> RFC </a:t>
            </a:r>
            <a:r>
              <a:rPr lang="zh-CN" altLang="zh-CN" sz="2000" b="1" dirty="0">
                <a:latin typeface="微软雅黑" panose="020B0503020204020204" pitchFamily="34" charset="-122"/>
                <a:ea typeface="微软雅黑" panose="020B0503020204020204" pitchFamily="34" charset="-122"/>
              </a:rPr>
              <a:t>文档外，还有三种</a:t>
            </a:r>
            <a:r>
              <a:rPr lang="en-US" altLang="zh-CN" sz="2000" b="1" dirty="0">
                <a:latin typeface="微软雅黑" panose="020B0503020204020204" pitchFamily="34" charset="-122"/>
                <a:ea typeface="微软雅黑" panose="020B0503020204020204" pitchFamily="34" charset="-122"/>
              </a:rPr>
              <a:t> RFC </a:t>
            </a:r>
            <a:r>
              <a:rPr lang="zh-CN" altLang="zh-CN" sz="2000" b="1" dirty="0">
                <a:latin typeface="微软雅黑" panose="020B0503020204020204" pitchFamily="34" charset="-122"/>
                <a:ea typeface="微软雅黑" panose="020B0503020204020204" pitchFamily="34" charset="-122"/>
              </a:rPr>
              <a:t>文档</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历史的、实验的和提供信息的</a:t>
            </a:r>
            <a:r>
              <a:rPr lang="en-US" altLang="zh-CN" sz="2000" b="1" dirty="0">
                <a:latin typeface="微软雅黑" panose="020B0503020204020204" pitchFamily="34" charset="-122"/>
                <a:ea typeface="微软雅黑" panose="020B0503020204020204" pitchFamily="34" charset="-122"/>
              </a:rPr>
              <a:t> RFC </a:t>
            </a:r>
            <a:r>
              <a:rPr lang="zh-CN" altLang="zh-CN" sz="2000" b="1" dirty="0">
                <a:latin typeface="微软雅黑" panose="020B0503020204020204" pitchFamily="34" charset="-122"/>
                <a:ea typeface="微软雅黑" panose="020B0503020204020204" pitchFamily="34" charset="-122"/>
              </a:rPr>
              <a:t>文档</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anose="020B0503020204020204" pitchFamily="34" charset="-122"/>
                <a:ea typeface="微软雅黑" panose="020B0503020204020204"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互联网草案</a:t>
              </a:r>
              <a:endParaRPr kumimoji="1" lang="zh-CN" altLang="en-US" sz="1400" b="1">
                <a:latin typeface="微软雅黑" panose="020B0503020204020204" pitchFamily="34" charset="-122"/>
                <a:ea typeface="微软雅黑" panose="020B0503020204020204" pitchFamily="34" charset="-122"/>
              </a:endParaRP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建议标准</a:t>
              </a:r>
              <a:endParaRPr kumimoji="1" lang="zh-CN" altLang="en-US" sz="1400" b="1">
                <a:latin typeface="微软雅黑" panose="020B0503020204020204" pitchFamily="34" charset="-122"/>
                <a:ea typeface="微软雅黑" panose="020B0503020204020204" pitchFamily="34" charset="-122"/>
              </a:endParaRP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chemeClr val="bg1"/>
                  </a:solidFill>
                  <a:latin typeface="微软雅黑" panose="020B0503020204020204" pitchFamily="34" charset="-122"/>
                  <a:ea typeface="微软雅黑" panose="020B0503020204020204" pitchFamily="34" charset="-122"/>
                </a:rPr>
                <a:t>实验的 </a:t>
              </a:r>
              <a:r>
                <a:rPr kumimoji="1" lang="en-US" altLang="zh-CN" sz="1400" b="1">
                  <a:solidFill>
                    <a:schemeClr val="bg1"/>
                  </a:solidFill>
                  <a:latin typeface="微软雅黑" panose="020B0503020204020204" pitchFamily="34" charset="-122"/>
                  <a:ea typeface="微软雅黑" panose="020B0503020204020204" pitchFamily="34" charset="-122"/>
                </a:rPr>
                <a:t>RFC</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chemeClr val="bg1"/>
                  </a:solidFill>
                  <a:latin typeface="微软雅黑" panose="020B0503020204020204" pitchFamily="34" charset="-122"/>
                  <a:ea typeface="微软雅黑" panose="020B0503020204020204" pitchFamily="34" charset="-122"/>
                </a:rPr>
                <a:t>提供信息的 </a:t>
              </a:r>
              <a:r>
                <a:rPr kumimoji="1" lang="en-US" altLang="zh-CN" sz="1400" b="1">
                  <a:solidFill>
                    <a:schemeClr val="bg1"/>
                  </a:solidFill>
                  <a:latin typeface="微软雅黑" panose="020B0503020204020204" pitchFamily="34" charset="-122"/>
                  <a:ea typeface="微软雅黑" panose="020B0503020204020204" pitchFamily="34" charset="-122"/>
                </a:rPr>
                <a:t>RFC</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chemeClr val="bg1"/>
                  </a:solidFill>
                  <a:latin typeface="微软雅黑" panose="020B0503020204020204" pitchFamily="34" charset="-122"/>
                  <a:ea typeface="微软雅黑" panose="020B0503020204020204" pitchFamily="34" charset="-122"/>
                </a:rPr>
                <a:t>互联网标准</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chemeClr val="bg1"/>
                  </a:solidFill>
                  <a:latin typeface="微软雅黑" panose="020B0503020204020204" pitchFamily="34" charset="-122"/>
                  <a:ea typeface="微软雅黑" panose="020B0503020204020204" pitchFamily="34" charset="-122"/>
                </a:rPr>
                <a:t>历史的 </a:t>
              </a:r>
              <a:r>
                <a:rPr kumimoji="1" lang="en-US" altLang="zh-CN" sz="1400" b="1">
                  <a:solidFill>
                    <a:schemeClr val="bg1"/>
                  </a:solidFill>
                  <a:latin typeface="微软雅黑" panose="020B0503020204020204" pitchFamily="34" charset="-122"/>
                  <a:ea typeface="微软雅黑" panose="020B0503020204020204" pitchFamily="34" charset="-122"/>
                </a:rPr>
                <a:t>RFC</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endParaRPr lang="zh-CN" altLang="fr-FR" sz="2000" b="1">
              <a:solidFill>
                <a:schemeClr val="bg1"/>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anose="020B0503020204020204" pitchFamily="34" charset="-122"/>
                <a:ea typeface="微软雅黑" panose="020B0503020204020204" pitchFamily="34" charset="-122"/>
              </a:rPr>
              <a:t>从互联网的工作方式上看，可以划分为两大块：</a:t>
            </a:r>
            <a:endParaRPr lang="zh-CN" altLang="en-US" sz="2000" b="1" dirty="0">
              <a:latin typeface="微软雅黑" panose="020B0503020204020204" pitchFamily="34" charset="-122"/>
              <a:ea typeface="微软雅黑" panose="020B0503020204020204" pitchFamily="34" charset="-122"/>
            </a:endParaRPr>
          </a:p>
          <a:p>
            <a:pPr marL="268605" indent="-268605"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solidFill>
                  <a:srgbClr val="0000FF"/>
                </a:solidFill>
                <a:latin typeface="微软雅黑" panose="020B0503020204020204" pitchFamily="34" charset="-122"/>
                <a:ea typeface="微软雅黑" panose="020B0503020204020204" pitchFamily="34" charset="-122"/>
              </a:rPr>
              <a:t>边缘部分： </a:t>
            </a:r>
            <a:r>
              <a:rPr lang="zh-CN" altLang="en-US" sz="2000" b="1" dirty="0">
                <a:latin typeface="微软雅黑" panose="020B0503020204020204" pitchFamily="34" charset="-122"/>
                <a:ea typeface="微软雅黑" panose="020B0503020204020204" pitchFamily="34" charset="-122"/>
              </a:rPr>
              <a:t>由所有连接在互联网上的主机组成。这部分是用户直接使用的，用来进行通信（传送数据、音频或视频）和资源共享。</a:t>
            </a:r>
            <a:endParaRPr lang="zh-CN" altLang="en-US" sz="2000" b="1" dirty="0">
              <a:latin typeface="微软雅黑" panose="020B0503020204020204" pitchFamily="34" charset="-122"/>
              <a:ea typeface="微软雅黑" panose="020B0503020204020204" pitchFamily="34" charset="-122"/>
            </a:endParaRPr>
          </a:p>
          <a:p>
            <a:pPr marL="268605" indent="-268605"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solidFill>
                  <a:srgbClr val="0000FF"/>
                </a:solidFill>
                <a:latin typeface="微软雅黑" panose="020B0503020204020204" pitchFamily="34" charset="-122"/>
                <a:ea typeface="微软雅黑" panose="020B0503020204020204" pitchFamily="34" charset="-122"/>
              </a:rPr>
              <a:t>核心部分：</a:t>
            </a:r>
            <a:r>
              <a:rPr lang="zh-CN" altLang="en-US" sz="2000" b="1" dirty="0">
                <a:latin typeface="微软雅黑" panose="020B0503020204020204" pitchFamily="34" charset="-122"/>
                <a:ea typeface="微软雅黑" panose="020B0503020204020204" pitchFamily="34" charset="-122"/>
              </a:rPr>
              <a:t>由大量网络和连接这些网络的路由器组成。这部分是为边缘部分提供服务的（提供连通性和交换）。</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端系统在功能上可能有很大的差别</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端系统的拥有者可以是个人，也可以是单位（如学校、企业、政府机关等），当然也可以是某个</a:t>
            </a:r>
            <a:r>
              <a:rPr lang="en-US" altLang="zh-CN" sz="2000" b="1" dirty="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47122" name="Picture 115"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pic>
          <p:nvPicPr>
            <p:cNvPr id="47123" name="Picture 11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端系统</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手机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0000FF"/>
                  </a:solidFill>
                  <a:latin typeface="Times New Roman" panose="02020603050405020304" pitchFamily="18" charset="0"/>
                  <a:ea typeface="微软雅黑" panose="020B0503020204020204" pitchFamily="34" charset="-122"/>
                </a:rPr>
                <a:t>IP</a:t>
              </a:r>
              <a:r>
                <a:rPr kumimoji="1" lang="zh-CN" altLang="en-US" sz="1200" b="1" dirty="0">
                  <a:solidFill>
                    <a:srgbClr val="0000FF"/>
                  </a:solidFill>
                  <a:latin typeface="Times New Roman" panose="02020603050405020304" pitchFamily="18" charset="0"/>
                  <a:ea typeface="微软雅黑" panose="020B0503020204020204" pitchFamily="34" charset="-122"/>
                </a:rPr>
                <a:t>摄像头</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大型或超级计算机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endParaRPr lang="zh-CN" altLang="en-US" sz="2000" b="1" dirty="0">
              <a:solidFill>
                <a:schemeClr val="bg1"/>
              </a:solidFill>
              <a:ea typeface="微软雅黑" panose="020B0503020204020204" pitchFamily="34" charset="-122"/>
            </a:endParaRP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“主机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和主机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进行通信”实际上是指：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“运行在主机 </a:t>
            </a:r>
            <a:r>
              <a:rPr lang="en-US" altLang="zh-CN" sz="2000" b="1" dirty="0">
                <a:solidFill>
                  <a:srgbClr val="0000FF"/>
                </a:solidFill>
                <a:latin typeface="微软雅黑" panose="020B0503020204020204" pitchFamily="34" charset="-122"/>
                <a:ea typeface="微软雅黑" panose="020B0503020204020204" pitchFamily="34" charset="-122"/>
              </a:rPr>
              <a:t>A </a:t>
            </a:r>
            <a:r>
              <a:rPr lang="zh-CN" altLang="en-US" sz="2000" b="1" dirty="0">
                <a:solidFill>
                  <a:srgbClr val="0000FF"/>
                </a:solidFill>
                <a:latin typeface="微软雅黑" panose="020B0503020204020204" pitchFamily="34" charset="-122"/>
                <a:ea typeface="微软雅黑" panose="020B0503020204020204" pitchFamily="34" charset="-122"/>
              </a:rPr>
              <a:t>上的某个程序和运行在主机 </a:t>
            </a:r>
            <a:r>
              <a:rPr lang="en-US" altLang="zh-CN" sz="2000" b="1" dirty="0">
                <a:solidFill>
                  <a:srgbClr val="0000FF"/>
                </a:solidFill>
                <a:latin typeface="微软雅黑" panose="020B0503020204020204" pitchFamily="34" charset="-122"/>
                <a:ea typeface="微软雅黑" panose="020B0503020204020204" pitchFamily="34" charset="-122"/>
              </a:rPr>
              <a:t>B </a:t>
            </a:r>
            <a:r>
              <a:rPr lang="zh-CN" altLang="en-US" sz="2000" b="1" dirty="0">
                <a:solidFill>
                  <a:srgbClr val="0000FF"/>
                </a:solidFill>
                <a:latin typeface="微软雅黑" panose="020B0503020204020204" pitchFamily="34" charset="-122"/>
                <a:ea typeface="微软雅黑" panose="020B0503020204020204" pitchFamily="34" charset="-122"/>
              </a:rPr>
              <a:t>上的另一个程序进行通信”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endParaRPr lang="zh-CN" altLang="en-US" sz="2000" b="1">
              <a:solidFill>
                <a:schemeClr val="bg1"/>
              </a:solidFill>
              <a:ea typeface="微软雅黑" panose="020B0503020204020204" pitchFamily="34" charset="-122"/>
            </a:endParaRP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endParaRPr lang="zh-CN" altLang="en-US" sz="2000" b="1" dirty="0">
              <a:latin typeface="微软雅黑" panose="020B0503020204020204" pitchFamily="34" charset="-122"/>
              <a:ea typeface="微软雅黑" panose="020B0503020204020204" pitchFamily="34" charset="-122"/>
            </a:endParaRP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Client/Server </a:t>
            </a:r>
            <a:r>
              <a:rPr lang="zh-CN" altLang="en-US" b="1" dirty="0">
                <a:solidFill>
                  <a:schemeClr val="bg1"/>
                </a:solidFill>
                <a:latin typeface="微软雅黑" panose="020B0503020204020204" pitchFamily="34" charset="-122"/>
                <a:ea typeface="微软雅黑" panose="020B0503020204020204" pitchFamily="34" charset="-122"/>
              </a:rPr>
              <a:t>方式，简称为 </a:t>
            </a:r>
            <a:r>
              <a:rPr lang="en-US" altLang="zh-CN" b="1" dirty="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endParaRPr lang="zh-CN" altLang="en-US"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Peer </a:t>
            </a:r>
            <a:r>
              <a:rPr lang="zh-CN" altLang="en-US" b="1" dirty="0">
                <a:solidFill>
                  <a:schemeClr val="bg1"/>
                </a:solidFill>
                <a:latin typeface="微软雅黑" panose="020B0503020204020204" pitchFamily="34" charset="-122"/>
                <a:ea typeface="微软雅黑" panose="020B0503020204020204" pitchFamily="34" charset="-122"/>
              </a:rPr>
              <a:t>方式 ，简称为 </a:t>
            </a:r>
            <a:r>
              <a:rPr lang="en-US" altLang="zh-CN" b="1" dirty="0">
                <a:solidFill>
                  <a:schemeClr val="bg1"/>
                </a:solidFill>
                <a:latin typeface="微软雅黑" panose="020B0503020204020204" pitchFamily="34" charset="-122"/>
                <a:ea typeface="微软雅黑" panose="020B0503020204020204" pitchFamily="34" charset="-122"/>
              </a:rPr>
              <a:t>P2P </a:t>
            </a:r>
            <a:r>
              <a:rPr lang="zh-CN" altLang="en-US" b="1" dirty="0">
                <a:solidFill>
                  <a:schemeClr val="bg1"/>
                </a:solidFill>
                <a:latin typeface="微软雅黑" panose="020B0503020204020204" pitchFamily="34" charset="-122"/>
                <a:ea typeface="微软雅黑" panose="020B0503020204020204" pitchFamily="34" charset="-122"/>
              </a:rPr>
              <a:t>方式。</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endParaRPr lang="zh-CN" altLang="en-US" sz="2000" b="1" dirty="0">
              <a:latin typeface="微软雅黑" panose="020B0503020204020204" pitchFamily="34" charset="-122"/>
              <a:ea typeface="微软雅黑" panose="020B0503020204020204" pitchFamily="34" charset="-122"/>
            </a:endParaRP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endParaRPr kumimoji="1" lang="zh-CN" altLang="en-US" sz="1200" b="1">
              <a:latin typeface="微软雅黑" panose="020B0503020204020204" pitchFamily="34" charset="-122"/>
              <a:ea typeface="微软雅黑" panose="020B0503020204020204" pitchFamily="34" charset="-122"/>
            </a:endParaRP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endParaRPr kumimoji="1" lang="zh-CN" altLang="en-US" sz="1200" b="1">
              <a:latin typeface="微软雅黑" panose="020B0503020204020204" pitchFamily="34" charset="-122"/>
              <a:ea typeface="微软雅黑" panose="020B0503020204020204" pitchFamily="34" charset="-122"/>
            </a:endParaRPr>
          </a:p>
          <a:p>
            <a:pPr algn="ctr"/>
            <a:r>
              <a:rPr kumimoji="1" lang="zh-CN" altLang="en-US" sz="1200" b="1">
                <a:latin typeface="微软雅黑" panose="020B0503020204020204" pitchFamily="34" charset="-122"/>
                <a:ea typeface="微软雅黑" panose="020B0503020204020204" pitchFamily="34" charset="-122"/>
              </a:rPr>
              <a:t>服务器程序</a:t>
            </a:r>
            <a:endParaRPr kumimoji="1" lang="zh-CN" altLang="en-US" sz="1200" b="1">
              <a:latin typeface="微软雅黑" panose="020B0503020204020204" pitchFamily="34" charset="-122"/>
              <a:ea typeface="微软雅黑" panose="020B0503020204020204" pitchFamily="34" charset="-122"/>
            </a:endParaRP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A</a:t>
            </a:r>
            <a:endParaRPr kumimoji="1" lang="en-US" altLang="zh-CN" sz="1600" b="1">
              <a:solidFill>
                <a:srgbClr val="0000FF"/>
              </a:solidFill>
              <a:ea typeface="黑体" panose="02010609060101010101" pitchFamily="49" charset="-122"/>
            </a:endParaRP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B</a:t>
            </a:r>
            <a:endParaRPr kumimoji="1" lang="en-US" altLang="zh-CN" sz="1600" b="1">
              <a:solidFill>
                <a:srgbClr val="0000FF"/>
              </a:solidFill>
              <a:ea typeface="黑体" panose="02010609060101010101" pitchFamily="49" charset="-122"/>
            </a:endParaRP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pic>
        <p:nvPicPr>
          <p:cNvPr id="5224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endParaRPr kumimoji="1" lang="zh-CN" altLang="en-US" sz="1200" b="1">
                <a:solidFill>
                  <a:srgbClr val="CC00CC"/>
                </a:solidFill>
                <a:latin typeface="微软雅黑" panose="020B0503020204020204" pitchFamily="34" charset="-122"/>
                <a:ea typeface="微软雅黑" panose="020B0503020204020204" pitchFamily="34" charset="-122"/>
              </a:endParaRP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标题 372741"/>
          <p:cNvSpPr>
            <a:spLocks noGrp="1" noChangeArrowheads="1"/>
          </p:cNvSpPr>
          <p:nvPr>
            <p:ph type="title"/>
          </p:nvPr>
        </p:nvSpPr>
        <p:spPr>
          <a:xfrm>
            <a:off x="1385888" y="465535"/>
            <a:ext cx="4908947" cy="857250"/>
          </a:xfrm>
        </p:spPr>
        <p:txBody>
          <a:bodyPr/>
          <a:lstStyle/>
          <a:p>
            <a:pPr algn="l"/>
            <a:r>
              <a:rPr lang="zh-CN" altLang="en-US" sz="3000" b="1"/>
              <a:t>参考书目</a:t>
            </a:r>
            <a:r>
              <a:rPr lang="en-US" altLang="zh-CN" sz="3000" b="1"/>
              <a:t>:</a:t>
            </a:r>
            <a:endParaRPr lang="en-US" altLang="zh-CN" sz="3000" b="1"/>
          </a:p>
        </p:txBody>
      </p:sp>
      <p:sp>
        <p:nvSpPr>
          <p:cNvPr id="36866" name="文本占位符 372739"/>
          <p:cNvSpPr>
            <a:spLocks noGrp="1" noChangeArrowheads="1"/>
          </p:cNvSpPr>
          <p:nvPr>
            <p:ph idx="1"/>
          </p:nvPr>
        </p:nvSpPr>
        <p:spPr>
          <a:xfrm>
            <a:off x="1273969" y="1168004"/>
            <a:ext cx="3082529" cy="2887265"/>
          </a:xfrm>
        </p:spPr>
        <p:txBody>
          <a:bodyPr/>
          <a:lstStyle/>
          <a:p>
            <a:pPr>
              <a:buFontTx/>
              <a:buNone/>
            </a:pPr>
            <a:r>
              <a:rPr lang="en-US" altLang="zh-CN" i="1"/>
              <a:t>Computer Networks,</a:t>
            </a:r>
            <a:endParaRPr lang="en-US" altLang="zh-CN" i="1"/>
          </a:p>
          <a:p>
            <a:pPr>
              <a:buFontTx/>
              <a:buNone/>
            </a:pPr>
            <a:r>
              <a:rPr lang="en-US" altLang="zh-CN"/>
              <a:t> </a:t>
            </a:r>
            <a:r>
              <a:rPr lang="en-US" altLang="zh-CN" sz="2100"/>
              <a:t>Andrew S.Tanenbaum,</a:t>
            </a:r>
            <a:endParaRPr lang="en-US" altLang="zh-CN" sz="2100"/>
          </a:p>
          <a:p>
            <a:pPr>
              <a:buFontTx/>
              <a:buNone/>
            </a:pPr>
            <a:r>
              <a:rPr lang="en-US" altLang="zh-CN"/>
              <a:t>   </a:t>
            </a:r>
            <a:r>
              <a:rPr lang="en-US" altLang="zh-CN" sz="2100"/>
              <a:t>Prentice-Hall International, Inc.</a:t>
            </a:r>
            <a:r>
              <a:rPr lang="en-US" altLang="zh-CN"/>
              <a:t> </a:t>
            </a:r>
            <a:endParaRPr lang="en-US" altLang="zh-CN"/>
          </a:p>
        </p:txBody>
      </p:sp>
      <p:pic>
        <p:nvPicPr>
          <p:cNvPr id="3686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6498" y="519113"/>
            <a:ext cx="3301603" cy="433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endParaRPr lang="zh-CN" altLang="en-US" sz="2000" b="1" dirty="0">
              <a:solidFill>
                <a:schemeClr val="bg1"/>
              </a:solidFill>
              <a:ea typeface="微软雅黑" panose="020B0503020204020204" pitchFamily="34" charset="-122"/>
            </a:endParaRP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endParaRPr lang="zh-CN" altLang="en-US" sz="2000" b="1" dirty="0">
              <a:solidFill>
                <a:schemeClr val="bg1"/>
              </a:solidFill>
              <a:ea typeface="微软雅黑" panose="020B0503020204020204" pitchFamily="34" charset="-122"/>
            </a:endParaRP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endParaRPr lang="zh-CN" altLang="en-US"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endParaRPr lang="zh-CN" altLang="en-US" sz="2000" b="1" dirty="0">
              <a:latin typeface="微软雅黑" panose="020B0503020204020204" pitchFamily="34" charset="-122"/>
              <a:ea typeface="微软雅黑" panose="020B0503020204020204" pitchFamily="34" charset="-122"/>
            </a:endParaRP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，简写为 </a:t>
            </a:r>
            <a:r>
              <a:rPr lang="en-US" altLang="zh-CN" sz="2000" b="1" dirty="0">
                <a:solidFill>
                  <a:srgbClr val="0000FF"/>
                </a:solidFill>
                <a:latin typeface="微软雅黑" panose="020B0503020204020204" pitchFamily="34" charset="-122"/>
                <a:ea typeface="微软雅黑" panose="020B0503020204020204" pitchFamily="34" charset="-122"/>
              </a:rPr>
              <a:t>P2P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a:latin typeface="微软雅黑" panose="020B0503020204020204" pitchFamily="34" charset="-122"/>
                <a:ea typeface="微软雅黑" panose="020B0503020204020204" pitchFamily="34" charset="-122"/>
              </a:rPr>
              <a:t>( P2P </a:t>
            </a:r>
            <a:r>
              <a:rPr lang="zh-CN" altLang="en-US" sz="2000" b="1" dirty="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endParaRPr kumimoji="1" lang="zh-CN" altLang="en-US" sz="1200" b="1">
              <a:latin typeface="微软雅黑" panose="020B0503020204020204" pitchFamily="34" charset="-122"/>
              <a:ea typeface="微软雅黑" panose="020B0503020204020204" pitchFamily="34" charset="-122"/>
            </a:endParaRP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endParaRPr kumimoji="1" lang="zh-CN" altLang="en-US" sz="1200" b="1">
              <a:latin typeface="微软雅黑" panose="020B0503020204020204" pitchFamily="34" charset="-122"/>
              <a:ea typeface="微软雅黑" panose="020B0503020204020204" pitchFamily="34" charset="-122"/>
            </a:endParaRP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endParaRPr kumimoji="1" lang="zh-CN" altLang="en-US" sz="1200" b="1">
              <a:latin typeface="微软雅黑" panose="020B0503020204020204" pitchFamily="34" charset="-122"/>
              <a:ea typeface="微软雅黑" panose="020B0503020204020204" pitchFamily="34" charset="-122"/>
            </a:endParaRP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endParaRPr kumimoji="1" lang="zh-CN" altLang="en-US" sz="1200" b="1">
              <a:latin typeface="微软雅黑" panose="020B0503020204020204" pitchFamily="34" charset="-122"/>
              <a:ea typeface="微软雅黑" panose="020B0503020204020204" pitchFamily="34" charset="-122"/>
            </a:endParaRP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49" charset="-122"/>
              </a:rPr>
              <a:t>D</a:t>
            </a:r>
            <a:endParaRPr kumimoji="1" lang="en-US" altLang="zh-CN" sz="1400" b="1">
              <a:solidFill>
                <a:schemeClr val="bg1"/>
              </a:solidFill>
              <a:ea typeface="黑体" panose="02010609060101010101" pitchFamily="49" charset="-122"/>
            </a:endParaRP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49" charset="-122"/>
              </a:rPr>
              <a:t>C</a:t>
            </a:r>
            <a:endParaRPr kumimoji="1" lang="en-US" altLang="zh-CN" sz="1400" b="1">
              <a:solidFill>
                <a:schemeClr val="bg1"/>
              </a:solidFill>
              <a:ea typeface="黑体" panose="02010609060101010101" pitchFamily="49" charset="-122"/>
            </a:endParaRP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49" charset="-122"/>
              </a:rPr>
              <a:t>E</a:t>
            </a:r>
            <a:endParaRPr kumimoji="1" lang="en-US" altLang="zh-CN" sz="1400" b="1">
              <a:solidFill>
                <a:schemeClr val="bg1"/>
              </a:solidFill>
              <a:ea typeface="黑体" panose="02010609060101010101" pitchFamily="49" charset="-122"/>
            </a:endParaRP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49" charset="-122"/>
              </a:rPr>
              <a:t>F</a:t>
            </a:r>
            <a:endParaRPr kumimoji="1" lang="en-US" altLang="zh-CN" sz="1400" b="1">
              <a:solidFill>
                <a:schemeClr val="bg1"/>
              </a:solidFill>
              <a:ea typeface="黑体" panose="02010609060101010101" pitchFamily="49" charset="-122"/>
            </a:endParaRP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endParaRPr kumimoji="1" lang="zh-CN" altLang="en-US" sz="1200" b="1">
              <a:latin typeface="微软雅黑" panose="020B0503020204020204" pitchFamily="34" charset="-122"/>
              <a:ea typeface="微软雅黑" panose="020B0503020204020204" pitchFamily="34" charset="-122"/>
            </a:endParaRP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endParaRPr kumimoji="1" lang="zh-CN" altLang="en-US" sz="1200" b="1">
              <a:latin typeface="微软雅黑" panose="020B0503020204020204" pitchFamily="34" charset="-122"/>
              <a:ea typeface="微软雅黑" panose="020B0503020204020204" pitchFamily="34" charset="-122"/>
            </a:endParaRP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endParaRPr kumimoji="1" lang="zh-CN" altLang="en-US" sz="1200" b="1">
              <a:latin typeface="微软雅黑" panose="020B0503020204020204" pitchFamily="34" charset="-122"/>
              <a:ea typeface="微软雅黑" panose="020B0503020204020204" pitchFamily="34" charset="-122"/>
            </a:endParaRP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endParaRPr kumimoji="1" lang="zh-CN" altLang="en-US" sz="1200" b="1">
              <a:latin typeface="微软雅黑" panose="020B0503020204020204" pitchFamily="34" charset="-122"/>
              <a:ea typeface="微软雅黑" panose="020B0503020204020204" pitchFamily="34" charset="-122"/>
            </a:endParaRP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endParaRPr lang="zh-CN" altLang="en-US" sz="2000" b="1" dirty="0">
              <a:solidFill>
                <a:schemeClr val="bg1"/>
              </a:solidFill>
              <a:ea typeface="微软雅黑" panose="020B0503020204020204" pitchFamily="34" charset="-122"/>
            </a:endParaRP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endParaRPr lang="zh-CN" altLang="en-US"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dirty="0">
                <a:solidFill>
                  <a:srgbClr val="CC00CC"/>
                </a:solidFill>
                <a:latin typeface="Times New Roman" panose="02020603050405020304" pitchFamily="18" charset="0"/>
                <a:ea typeface="微软雅黑" panose="020B0503020204020204" pitchFamily="34" charset="-122"/>
              </a:endParaRP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在网络核心部分起特殊作用的是</a:t>
            </a:r>
            <a:r>
              <a:rPr lang="zh-CN" altLang="en-US" sz="1400" b="1" dirty="0">
                <a:solidFill>
                  <a:srgbClr val="0000FF"/>
                </a:solidFill>
                <a:latin typeface="微软雅黑" panose="020B0503020204020204" pitchFamily="34" charset="-122"/>
                <a:ea typeface="微软雅黑" panose="020B0503020204020204" pitchFamily="34" charset="-122"/>
              </a:rPr>
              <a:t>路由器</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(router)</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marL="285750" indent="-285750">
              <a:lnSpc>
                <a:spcPct val="120000"/>
              </a:lnSpc>
              <a:spcBef>
                <a:spcPts val="0"/>
              </a:spcBef>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路由器是实现</a:t>
            </a:r>
            <a:r>
              <a:rPr lang="zh-CN" altLang="en-US" sz="1400" b="1" dirty="0">
                <a:solidFill>
                  <a:srgbClr val="0000FF"/>
                </a:solidFill>
                <a:latin typeface="微软雅黑" panose="020B0503020204020204" pitchFamily="34" charset="-122"/>
                <a:ea typeface="微软雅黑" panose="020B0503020204020204" pitchFamily="34" charset="-122"/>
              </a:rPr>
              <a:t>分组交换</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(packet switching) </a:t>
            </a:r>
            <a:r>
              <a:rPr lang="zh-CN" altLang="en-US" sz="1400" b="1" dirty="0">
                <a:latin typeface="微软雅黑" panose="020B0503020204020204" pitchFamily="34" charset="-122"/>
                <a:ea typeface="微软雅黑" panose="020B0503020204020204" pitchFamily="34" charset="-122"/>
              </a:rPr>
              <a:t>的关键构件，其任务是转发收到的分组，这是网络核心部分最重要的功能。</a:t>
            </a:r>
            <a:endParaRPr lang="zh-CN" altLang="en-US" sz="1400" b="1" dirty="0">
              <a:latin typeface="微软雅黑" panose="020B0503020204020204" pitchFamily="34" charset="-122"/>
              <a:ea typeface="微软雅黑" panose="020B0503020204020204" pitchFamily="34" charset="-122"/>
            </a:endParaRP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anose="020B0503020204020204" pitchFamily="34" charset="-122"/>
                <a:ea typeface="微软雅黑" panose="020B0503020204020204" pitchFamily="34" charset="-122"/>
              </a:rPr>
              <a:t>分组转发</a:t>
            </a:r>
            <a:r>
              <a:rPr lang="zh-CN" altLang="en-US" b="1" dirty="0">
                <a:latin typeface="微软雅黑" panose="020B0503020204020204" pitchFamily="34" charset="-122"/>
                <a:ea typeface="微软雅黑" panose="020B0503020204020204" pitchFamily="34" charset="-122"/>
              </a:rPr>
              <a:t>是</a:t>
            </a:r>
            <a:r>
              <a:rPr lang="zh-CN" altLang="zh-CN" b="1" dirty="0">
                <a:latin typeface="微软雅黑" panose="020B0503020204020204" pitchFamily="34" charset="-122"/>
                <a:ea typeface="微软雅黑" panose="020B0503020204020204" pitchFamily="34" charset="-122"/>
              </a:rPr>
              <a:t>网络核心部分最重要的功能。</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典型交换技术包括：</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49"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endParaRPr lang="zh-CN" altLang="en-US" sz="1400" b="1">
              <a:solidFill>
                <a:prstClr val="white"/>
              </a:solidFill>
              <a:ea typeface="微软雅黑" panose="020B0503020204020204" pitchFamily="34" charset="-122"/>
            </a:endParaRP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dirty="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endParaRPr lang="zh-CN" altLang="en-US" sz="1400" b="1" dirty="0">
              <a:solidFill>
                <a:prstClr val="white"/>
              </a:solidFill>
              <a:ea typeface="微软雅黑" panose="020B0503020204020204" pitchFamily="34" charset="-122"/>
            </a:endParaRPr>
          </a:p>
        </p:txBody>
      </p:sp>
      <p:sp>
        <p:nvSpPr>
          <p:cNvPr id="60425" name="矩形 6"/>
          <p:cNvSpPr>
            <a:spLocks noChangeArrowheads="1"/>
          </p:cNvSpPr>
          <p:nvPr/>
        </p:nvSpPr>
        <p:spPr bwMode="auto">
          <a:xfrm>
            <a:off x="5134555" y="4285062"/>
            <a:ext cx="1979612"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2" descr="tcpip2"/>
          <p:cNvPicPr>
            <a:picLocks noChangeAspect="1" noChangeArrowheads="1"/>
          </p:cNvPicPr>
          <p:nvPr/>
        </p:nvPicPr>
        <p:blipFill rotWithShape="1">
          <a:blip r:embed="rId1">
            <a:extLst>
              <a:ext uri="{28A0092B-C50C-407E-A947-70E740481C1C}">
                <a14:useLocalDpi xmlns:a14="http://schemas.microsoft.com/office/drawing/2010/main" val="0"/>
              </a:ext>
            </a:extLst>
          </a:blip>
          <a:srcRect l="14863" t="938" r="15687" b="1"/>
          <a:stretch>
            <a:fillRect/>
          </a:stretch>
        </p:blipFill>
        <p:spPr bwMode="auto">
          <a:xfrm>
            <a:off x="6294835" y="578224"/>
            <a:ext cx="1492624" cy="21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标题 372741"/>
          <p:cNvSpPr>
            <a:spLocks noGrp="1" noChangeArrowheads="1"/>
          </p:cNvSpPr>
          <p:nvPr>
            <p:ph type="title"/>
          </p:nvPr>
        </p:nvSpPr>
        <p:spPr>
          <a:xfrm>
            <a:off x="1385888" y="465535"/>
            <a:ext cx="4908947" cy="857250"/>
          </a:xfrm>
        </p:spPr>
        <p:txBody>
          <a:bodyPr/>
          <a:lstStyle/>
          <a:p>
            <a:pPr algn="l"/>
            <a:r>
              <a:rPr lang="zh-CN" altLang="en-US" sz="3000" b="1"/>
              <a:t>参考书目</a:t>
            </a:r>
            <a:r>
              <a:rPr lang="en-US" altLang="zh-CN" sz="3000" b="1"/>
              <a:t>:</a:t>
            </a:r>
            <a:endParaRPr lang="en-US" altLang="zh-CN" sz="3000" b="1"/>
          </a:p>
        </p:txBody>
      </p:sp>
      <p:sp>
        <p:nvSpPr>
          <p:cNvPr id="37891" name="文本占位符 372739"/>
          <p:cNvSpPr>
            <a:spLocks noGrp="1" noChangeArrowheads="1"/>
          </p:cNvSpPr>
          <p:nvPr>
            <p:ph idx="1"/>
          </p:nvPr>
        </p:nvSpPr>
        <p:spPr>
          <a:xfrm>
            <a:off x="1582341" y="1322785"/>
            <a:ext cx="2366963" cy="2887265"/>
          </a:xfrm>
        </p:spPr>
        <p:txBody>
          <a:bodyPr/>
          <a:lstStyle/>
          <a:p>
            <a:pPr>
              <a:buFontTx/>
              <a:buNone/>
            </a:pPr>
            <a:r>
              <a:rPr lang="en-US" altLang="zh-CN"/>
              <a:t>TCP/IP</a:t>
            </a:r>
            <a:r>
              <a:rPr lang="zh-CN" altLang="zh-CN"/>
              <a:t>详解</a:t>
            </a:r>
            <a:endParaRPr lang="zh-CN" altLang="zh-CN"/>
          </a:p>
          <a:p>
            <a:pPr>
              <a:buFontTx/>
              <a:buNone/>
            </a:pPr>
            <a:r>
              <a:rPr lang="en-US" altLang="zh-CN"/>
              <a:t>1</a:t>
            </a:r>
            <a:r>
              <a:rPr lang="zh-CN" altLang="en-US"/>
              <a:t>、</a:t>
            </a:r>
            <a:r>
              <a:rPr lang="en-US" altLang="zh-CN"/>
              <a:t>2</a:t>
            </a:r>
            <a:r>
              <a:rPr lang="zh-CN" altLang="en-US"/>
              <a:t>、</a:t>
            </a:r>
            <a:r>
              <a:rPr lang="en-US" altLang="zh-CN"/>
              <a:t>3</a:t>
            </a:r>
            <a:r>
              <a:rPr lang="zh-CN" altLang="en-US"/>
              <a:t>卷</a:t>
            </a:r>
            <a:endParaRPr lang="zh-CN" altLang="en-US"/>
          </a:p>
          <a:p>
            <a:pPr>
              <a:buFontTx/>
              <a:buNone/>
            </a:pPr>
            <a:r>
              <a:rPr lang="zh-CN" altLang="en-US"/>
              <a:t>机械工业出版社</a:t>
            </a:r>
            <a:endParaRPr lang="zh-CN" altLang="en-US"/>
          </a:p>
        </p:txBody>
      </p:sp>
      <p:pic>
        <p:nvPicPr>
          <p:cNvPr id="37893" name="图片 3" descr="tcpip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881" y="1044179"/>
            <a:ext cx="1601391" cy="228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descr="tcpi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2619375"/>
            <a:ext cx="16097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endParaRPr lang="zh-CN" altLang="en-US" sz="2000" b="1" dirty="0">
              <a:solidFill>
                <a:prstClr val="white"/>
              </a:solidFill>
              <a:ea typeface="微软雅黑" panose="020B0503020204020204" pitchFamily="34" charset="-122"/>
            </a:endParaRP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endParaRPr lang="zh-CN" altLang="en-US" sz="1600" b="1" dirty="0">
                <a:solidFill>
                  <a:prstClr val="black"/>
                </a:solidFill>
                <a:latin typeface="微软雅黑" panose="020B0503020204020204" pitchFamily="34" charset="-122"/>
                <a:ea typeface="微软雅黑" panose="020B0503020204020204" pitchFamily="34" charset="-122"/>
              </a:endParaRP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49"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endParaRPr lang="zh-CN" altLang="en-US" sz="2000" b="1" dirty="0">
              <a:solidFill>
                <a:schemeClr val="bg1"/>
              </a:solidFill>
              <a:ea typeface="微软雅黑" panose="020B0503020204020204" pitchFamily="34" charset="-122"/>
            </a:endParaRP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交换</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endParaRPr lang="en-US" altLang="zh-CN" sz="2000"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endParaRPr lang="zh-CN" altLang="en-US" sz="2000" b="1">
              <a:solidFill>
                <a:prstClr val="white"/>
              </a:solidFill>
              <a:ea typeface="微软雅黑" panose="020B0503020204020204" pitchFamily="34" charset="-122"/>
            </a:endParaRP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endParaRPr lang="en-US" altLang="zh-CN" sz="1600" b="1">
              <a:latin typeface="微软雅黑" panose="020B0503020204020204" pitchFamily="34" charset="-122"/>
              <a:ea typeface="微软雅黑" panose="020B0503020204020204" pitchFamily="34" charset="-122"/>
            </a:endParaRP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endParaRPr lang="en-US" altLang="zh-CN" sz="1600" b="1">
              <a:latin typeface="微软雅黑" panose="020B0503020204020204" pitchFamily="34" charset="-122"/>
              <a:ea typeface="微软雅黑" panose="020B0503020204020204" pitchFamily="34" charset="-122"/>
            </a:endParaRP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endParaRPr lang="zh-CN" altLang="en-US" sz="1400" b="1">
              <a:latin typeface="微软雅黑" panose="020B0503020204020204" pitchFamily="34" charset="-122"/>
              <a:ea typeface="微软雅黑" panose="020B0503020204020204" pitchFamily="34" charset="-122"/>
            </a:endParaRP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endParaRPr lang="zh-CN" altLang="en-US" sz="1600" b="1">
              <a:latin typeface="微软雅黑" panose="020B0503020204020204" pitchFamily="34" charset="-122"/>
              <a:ea typeface="微软雅黑" panose="020B0503020204020204" pitchFamily="34" charset="-122"/>
            </a:endParaRP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endParaRPr lang="zh-CN" altLang="en-US" sz="2000" b="1">
              <a:solidFill>
                <a:schemeClr val="bg1"/>
              </a:solidFill>
              <a:ea typeface="微软雅黑" panose="020B0503020204020204" pitchFamily="34" charset="-122"/>
            </a:endParaRP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通话经过四个交换机。</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的连接上进行。</a:t>
            </a:r>
            <a:endParaRPr lang="zh-CN" altLang="en-US" sz="2000" b="1" dirty="0">
              <a:latin typeface="微软雅黑" panose="020B0503020204020204" pitchFamily="34" charset="-122"/>
              <a:ea typeface="微软雅黑" panose="020B0503020204020204" pitchFamily="34" charset="-122"/>
            </a:endParaRP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endParaRPr lang="zh-CN" altLang="en-US" sz="2000" b="1">
              <a:solidFill>
                <a:prstClr val="white"/>
              </a:solidFill>
              <a:ea typeface="微软雅黑" panose="020B0503020204020204" pitchFamily="34" charset="-122"/>
            </a:endParaRP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用来传送数据的时间往往不到</a:t>
            </a:r>
            <a:r>
              <a:rPr lang="en-US" altLang="zh-CN" sz="2000" b="1" dirty="0">
                <a:solidFill>
                  <a:prstClr val="black"/>
                </a:solidFill>
                <a:latin typeface="微软雅黑" panose="020B0503020204020204" pitchFamily="34" charset="-122"/>
                <a:ea typeface="微软雅黑" panose="020B0503020204020204" pitchFamily="34" charset="-122"/>
              </a:rPr>
              <a:t> 10% </a:t>
            </a:r>
            <a:r>
              <a:rPr lang="zh-CN" altLang="zh-CN" sz="2000" b="1" dirty="0">
                <a:solidFill>
                  <a:prstClr val="black"/>
                </a:solidFill>
                <a:latin typeface="微软雅黑" panose="020B0503020204020204" pitchFamily="34" charset="-122"/>
                <a:ea typeface="微软雅黑" panose="020B0503020204020204" pitchFamily="34" charset="-122"/>
              </a:rPr>
              <a:t>甚至</a:t>
            </a:r>
            <a:r>
              <a:rPr lang="zh-CN" altLang="en-US" sz="2000" b="1" dirty="0">
                <a:solidFill>
                  <a:prstClr val="black"/>
                </a:solidFill>
                <a:latin typeface="微软雅黑" panose="020B0503020204020204" pitchFamily="34" charset="-122"/>
                <a:ea typeface="微软雅黑" panose="020B0503020204020204" pitchFamily="34" charset="-122"/>
              </a:rPr>
              <a:t>不到</a:t>
            </a:r>
            <a:r>
              <a:rPr lang="en-US" altLang="zh-CN" sz="2000" b="1" dirty="0">
                <a:solidFill>
                  <a:prstClr val="black"/>
                </a:solidFill>
                <a:latin typeface="微软雅黑" panose="020B0503020204020204" pitchFamily="34" charset="-122"/>
                <a:ea typeface="微软雅黑" panose="020B0503020204020204" pitchFamily="34" charset="-122"/>
              </a:rPr>
              <a:t> 1% </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分组交换的主要特点 </a:t>
            </a:r>
            <a:endParaRPr lang="zh-CN" altLang="en-US" sz="2000" b="1" dirty="0">
              <a:latin typeface="微软雅黑" panose="020B0503020204020204" pitchFamily="34" charset="-122"/>
              <a:ea typeface="微软雅黑" panose="020B0503020204020204" pitchFamily="34" charset="-122"/>
            </a:endParaRP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endParaRPr lang="zh-CN" altLang="en-US" sz="1600" b="1">
              <a:latin typeface="微软雅黑" panose="020B0503020204020204" pitchFamily="34" charset="-122"/>
              <a:ea typeface="微软雅黑" panose="020B0503020204020204" pitchFamily="34" charset="-122"/>
            </a:endParaRP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endParaRPr lang="zh-CN" altLang="en-US" sz="1600" b="1" dirty="0">
                <a:latin typeface="微软雅黑" panose="020B0503020204020204" pitchFamily="34" charset="-122"/>
                <a:ea typeface="微软雅黑" panose="020B0503020204020204" pitchFamily="34" charset="-122"/>
              </a:endParaRP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a:t>
            </a:r>
            <a:endParaRPr lang="en-US" altLang="zh-CN" sz="2100" b="1" dirty="0">
              <a:solidFill>
                <a:srgbClr val="0000FF"/>
              </a:solidFill>
            </a:endParaRP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endParaRPr lang="zh-CN" altLang="en-US" sz="2000" b="1">
              <a:solidFill>
                <a:prstClr val="white"/>
              </a:solidFill>
              <a:ea typeface="微软雅黑" panose="020B0503020204020204" pitchFamily="34" charset="-122"/>
            </a:endParaRP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a:solidFill>
                  <a:srgbClr val="0000FF"/>
                </a:solidFill>
                <a:latin typeface="微软雅黑" panose="020B0503020204020204" pitchFamily="34" charset="-122"/>
                <a:ea typeface="微软雅黑" panose="020B0503020204020204" pitchFamily="34" charset="-122"/>
              </a:rPr>
              <a:t>分组 </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endParaRPr lang="zh-CN" altLang="en-US"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endParaRPr lang="zh-CN" altLang="en-US" sz="2000" b="1" dirty="0">
              <a:solidFill>
                <a:prstClr val="white"/>
              </a:solidFill>
              <a:ea typeface="微软雅黑" panose="020B0503020204020204" pitchFamily="34" charset="-122"/>
            </a:endParaRP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anose="020B0503020204020204" pitchFamily="34" charset="-122"/>
              </a:rPr>
              <a:t>收到分组后剥去首部</a:t>
            </a:r>
            <a:endParaRPr lang="zh-CN" altLang="en-US" sz="2000" b="1" dirty="0">
              <a:solidFill>
                <a:schemeClr val="bg1"/>
              </a:solidFill>
              <a:ea typeface="微软雅黑" panose="020B0503020204020204" pitchFamily="34" charset="-122"/>
            </a:endParaRP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anose="020B0503020204020204" pitchFamily="34" charset="-122"/>
                <a:ea typeface="微软雅黑" panose="020B0503020204020204" pitchFamily="34" charset="-122"/>
              </a:rPr>
              <a:t>接收端收到分组后</a:t>
            </a:r>
            <a:r>
              <a:rPr lang="zh-CN" altLang="en-US" sz="2000" b="1" dirty="0">
                <a:solidFill>
                  <a:srgbClr val="0000FF"/>
                </a:solidFill>
                <a:latin typeface="微软雅黑" panose="020B0503020204020204" pitchFamily="34" charset="-122"/>
                <a:ea typeface="微软雅黑" panose="020B0503020204020204" pitchFamily="34" charset="-122"/>
              </a:rPr>
              <a:t>剥去</a:t>
            </a:r>
            <a:r>
              <a:rPr lang="zh-CN" altLang="en-US" sz="2000" b="1" dirty="0">
                <a:latin typeface="微软雅黑" panose="020B0503020204020204" pitchFamily="34" charset="-122"/>
                <a:ea typeface="微软雅黑" panose="020B0503020204020204" pitchFamily="34" charset="-122"/>
              </a:rPr>
              <a:t>首部还原成报文。</a:t>
            </a:r>
            <a:endParaRPr lang="zh-CN" altLang="en-US" sz="2000" b="1" dirty="0">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7" name="Group 13"/>
          <p:cNvGrpSpPr/>
          <p:nvPr/>
        </p:nvGrpSpPr>
        <p:grpSpPr bwMode="auto">
          <a:xfrm>
            <a:off x="2476500" y="1485900"/>
            <a:ext cx="2133600" cy="417513"/>
            <a:chOff x="1973" y="2532"/>
            <a:chExt cx="1451" cy="308"/>
          </a:xfrm>
        </p:grpSpPr>
        <p:sp>
          <p:nvSpPr>
            <p:cNvPr id="8"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2" name="Group 16"/>
          <p:cNvGrpSpPr/>
          <p:nvPr/>
        </p:nvGrpSpPr>
        <p:grpSpPr bwMode="auto">
          <a:xfrm>
            <a:off x="4086225" y="2206625"/>
            <a:ext cx="2133600" cy="419100"/>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7" name="Group 19"/>
          <p:cNvGrpSpPr/>
          <p:nvPr/>
        </p:nvGrpSpPr>
        <p:grpSpPr bwMode="auto">
          <a:xfrm>
            <a:off x="5695950" y="2927350"/>
            <a:ext cx="2133600" cy="419100"/>
            <a:chOff x="1973" y="2532"/>
            <a:chExt cx="1451" cy="308"/>
          </a:xfrm>
        </p:grpSpPr>
        <p:sp>
          <p:nvSpPr>
            <p:cNvPr id="18"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anose="020B0503020204020204" pitchFamily="34" charset="-122"/>
                <a:ea typeface="微软雅黑" panose="020B0503020204020204" pitchFamily="34" charset="-122"/>
              </a:rPr>
              <a:t>收到的数据</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标题 372741"/>
          <p:cNvSpPr>
            <a:spLocks noGrp="1" noChangeArrowheads="1"/>
          </p:cNvSpPr>
          <p:nvPr>
            <p:ph type="title"/>
          </p:nvPr>
        </p:nvSpPr>
        <p:spPr>
          <a:xfrm>
            <a:off x="1385888" y="465535"/>
            <a:ext cx="4908947" cy="857250"/>
          </a:xfrm>
        </p:spPr>
        <p:txBody>
          <a:bodyPr/>
          <a:lstStyle/>
          <a:p>
            <a:pPr algn="l"/>
            <a:r>
              <a:rPr lang="zh-CN" altLang="en-US" sz="3000" b="1"/>
              <a:t>参考书目</a:t>
            </a:r>
            <a:r>
              <a:rPr lang="en-US" altLang="zh-CN" sz="3000" b="1"/>
              <a:t>:</a:t>
            </a:r>
            <a:endParaRPr lang="en-US" altLang="zh-CN" sz="3000" b="1"/>
          </a:p>
        </p:txBody>
      </p:sp>
      <p:sp>
        <p:nvSpPr>
          <p:cNvPr id="38914" name="文本占位符 372739"/>
          <p:cNvSpPr>
            <a:spLocks noGrp="1" noChangeArrowheads="1"/>
          </p:cNvSpPr>
          <p:nvPr>
            <p:ph idx="1"/>
          </p:nvPr>
        </p:nvSpPr>
        <p:spPr>
          <a:xfrm>
            <a:off x="1273969" y="1168004"/>
            <a:ext cx="3082529" cy="2887265"/>
          </a:xfrm>
        </p:spPr>
        <p:txBody>
          <a:bodyPr/>
          <a:lstStyle/>
          <a:p>
            <a:pPr>
              <a:buFontTx/>
              <a:buNone/>
            </a:pPr>
            <a:r>
              <a:rPr lang="en-US" altLang="zh-CN" i="1"/>
              <a:t>Computer Networks,</a:t>
            </a:r>
            <a:endParaRPr lang="en-US" altLang="zh-CN" i="1"/>
          </a:p>
          <a:p>
            <a:pPr>
              <a:buFontTx/>
              <a:buNone/>
            </a:pPr>
            <a:r>
              <a:rPr lang="en-US" altLang="zh-CN"/>
              <a:t> </a:t>
            </a:r>
            <a:r>
              <a:rPr lang="en-US" altLang="zh-CN" sz="2100"/>
              <a:t>Andrew S.Tanenbaum,</a:t>
            </a:r>
            <a:endParaRPr lang="en-US" altLang="zh-CN" sz="2100"/>
          </a:p>
          <a:p>
            <a:pPr>
              <a:buFontTx/>
              <a:buNone/>
            </a:pPr>
            <a:r>
              <a:rPr lang="en-US" altLang="zh-CN"/>
              <a:t>   </a:t>
            </a:r>
            <a:r>
              <a:rPr lang="en-US" altLang="zh-CN" sz="2100"/>
              <a:t>Prentice-Hall International, Inc.</a:t>
            </a:r>
            <a:r>
              <a:rPr lang="en-US" altLang="zh-CN"/>
              <a:t> </a:t>
            </a:r>
            <a:endParaRPr lang="en-US" altLang="zh-CN"/>
          </a:p>
        </p:txBody>
      </p:sp>
      <p:pic>
        <p:nvPicPr>
          <p:cNvPr id="3891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6498" y="519113"/>
            <a:ext cx="3301603" cy="433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endParaRPr lang="zh-CN" altLang="en-US" sz="2000" b="1">
              <a:solidFill>
                <a:prstClr val="white"/>
              </a:solidFill>
              <a:ea typeface="微软雅黑" panose="020B0503020204020204" pitchFamily="34" charset="-122"/>
            </a:endParaRP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endParaRPr lang="zh-CN" altLang="en-US" b="1">
              <a:solidFill>
                <a:srgbClr val="0000FF"/>
              </a:solidFill>
              <a:latin typeface="微软雅黑" panose="020B0503020204020204" pitchFamily="34" charset="-122"/>
              <a:ea typeface="微软雅黑" panose="020B0503020204020204" pitchFamily="34" charset="-122"/>
            </a:endParaRP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endParaRPr kumimoji="1" lang="zh-CN" altLang="en-US" sz="1600" b="1">
                    <a:solidFill>
                      <a:prstClr val="black"/>
                    </a:solidFill>
                    <a:latin typeface="微软雅黑" panose="020B0503020204020204" pitchFamily="34" charset="-122"/>
                    <a:ea typeface="微软雅黑" panose="020B0503020204020204" pitchFamily="34" charset="-122"/>
                  </a:endParaRP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endParaRPr lang="en-US" altLang="zh-CN" sz="2100" b="1">
                <a:solidFill>
                  <a:srgbClr val="0000FF"/>
                </a:solidFill>
              </a:endParaRP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endParaRPr lang="zh-CN" altLang="en-US" sz="2000" b="1">
              <a:solidFill>
                <a:prstClr val="white"/>
              </a:solidFill>
              <a:ea typeface="微软雅黑" panose="020B0503020204020204" pitchFamily="34" charset="-122"/>
            </a:endParaRP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pic>
            <p:nvPicPr>
              <p:cNvPr id="42"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gr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endParaRPr kumimoji="1" lang="zh-CN" altLang="en-US" sz="1600" b="1">
                  <a:solidFill>
                    <a:srgbClr val="0000FF"/>
                  </a:solidFill>
                  <a:latin typeface="微软雅黑" panose="020B0503020204020204" pitchFamily="34" charset="-122"/>
                  <a:ea typeface="微软雅黑" panose="020B0503020204020204" pitchFamily="34" charset="-122"/>
                </a:endParaRP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endParaRPr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578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681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endParaRPr lang="en-US" altLang="zh-CN" b="1">
              <a:solidFill>
                <a:schemeClr val="bg1"/>
              </a:solidFill>
              <a:latin typeface="Arial" panose="020B0604020202020204" pitchFamily="34" charset="0"/>
            </a:endParaRP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endParaRPr lang="en-US" altLang="zh-CN" b="1">
              <a:solidFill>
                <a:schemeClr val="bg1"/>
              </a:solidFill>
              <a:latin typeface="Arial" panose="020B0604020202020204" pitchFamily="34" charset="0"/>
            </a:endParaRP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endParaRPr lang="en-US" altLang="zh-CN" b="1">
              <a:solidFill>
                <a:schemeClr val="bg1"/>
              </a:solidFill>
              <a:latin typeface="Arial" panose="020B0604020202020204" pitchFamily="34" charset="0"/>
            </a:endParaRP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endParaRPr lang="en-US" altLang="zh-CN" b="1">
              <a:solidFill>
                <a:schemeClr val="bg1"/>
              </a:solidFill>
              <a:latin typeface="Arial" panose="020B0604020202020204" pitchFamily="34" charset="0"/>
            </a:endParaRP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endParaRPr lang="en-US" altLang="zh-CN" b="1">
              <a:solidFill>
                <a:schemeClr val="bg1"/>
              </a:solidFill>
              <a:latin typeface="Arial" panose="020B0604020202020204" pitchFamily="34" charset="0"/>
            </a:endParaRP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3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45"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endParaRPr lang="en-US" altLang="zh-CN" sz="2000" b="1">
              <a:solidFill>
                <a:srgbClr val="000099"/>
              </a:solidFill>
            </a:endParaRP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endParaRPr lang="en-US" altLang="zh-CN" sz="2000" b="1">
              <a:solidFill>
                <a:srgbClr val="000099"/>
              </a:solidFill>
            </a:endParaRP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endParaRPr lang="en-US" altLang="zh-CN" sz="2000" b="1">
              <a:solidFill>
                <a:srgbClr val="000099"/>
              </a:solidFill>
            </a:endParaRP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endParaRPr lang="en-US" altLang="zh-CN" sz="2000" b="1">
              <a:solidFill>
                <a:srgbClr val="000099"/>
              </a:solidFill>
            </a:endParaRP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endParaRPr lang="en-US" altLang="zh-CN" sz="2000" b="1">
              <a:solidFill>
                <a:srgbClr val="000099"/>
              </a:solidFill>
            </a:endParaRP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endParaRPr kumimoji="1" lang="en-US" altLang="zh-CN" sz="1600" b="1" baseline="-25000" dirty="0">
              <a:solidFill>
                <a:schemeClr val="bg1"/>
              </a:solidFill>
              <a:latin typeface="微软雅黑" panose="020B0503020204020204" pitchFamily="34" charset="-122"/>
              <a:ea typeface="微软雅黑" panose="020B0503020204020204" pitchFamily="34" charset="-122"/>
            </a:endParaRP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endParaRPr lang="zh-CN" altLang="en-US" sz="2000" b="1">
              <a:solidFill>
                <a:prstClr val="white"/>
              </a:solidFill>
              <a:ea typeface="微软雅黑" panose="020B0503020204020204" pitchFamily="34" charset="-122"/>
            </a:endParaRP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630555"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630555"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630555"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endParaRPr lang="zh-CN" altLang="en-US" sz="2000" b="1" dirty="0">
              <a:solidFill>
                <a:prstClr val="white"/>
              </a:solidFill>
              <a:ea typeface="微软雅黑" panose="020B0503020204020204" pitchFamily="34" charset="-122"/>
            </a:endParaRP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endParaRPr lang="zh-CN" altLang="en-US" sz="2000" b="1">
              <a:solidFill>
                <a:schemeClr val="bg1"/>
              </a:solidFill>
              <a:ea typeface="微软雅黑" panose="020B0503020204020204" pitchFamily="34" charset="-122"/>
            </a:endParaRPr>
          </a:p>
        </p:txBody>
      </p:sp>
      <p:graphicFrame>
        <p:nvGraphicFramePr>
          <p:cNvPr id="5" name="内容占位符 2"/>
          <p:cNvGraphicFramePr/>
          <p:nvPr/>
        </p:nvGraphicFramePr>
        <p:xfrm>
          <a:off x="505865" y="1276477"/>
          <a:ext cx="8133857" cy="2803400"/>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endParaRPr lang="zh-CN" altLang="en-US" sz="2000" b="1">
              <a:solidFill>
                <a:prstClr val="white"/>
              </a:solidFill>
              <a:ea typeface="微软雅黑" panose="020B0503020204020204" pitchFamily="34" charset="-122"/>
            </a:endParaRP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标题 375810"/>
          <p:cNvSpPr>
            <a:spLocks noGrp="1" noChangeArrowheads="1"/>
          </p:cNvSpPr>
          <p:nvPr>
            <p:ph type="title"/>
          </p:nvPr>
        </p:nvSpPr>
        <p:spPr>
          <a:xfrm>
            <a:off x="1385888" y="298427"/>
            <a:ext cx="4908947" cy="857250"/>
          </a:xfrm>
        </p:spPr>
        <p:txBody>
          <a:bodyPr/>
          <a:lstStyle/>
          <a:p>
            <a:pPr algn="l"/>
            <a:r>
              <a:rPr lang="zh-CN" altLang="en-US" sz="3000" b="1" dirty="0"/>
              <a:t>参考资源</a:t>
            </a:r>
            <a:r>
              <a:rPr lang="en-US" altLang="zh-CN" sz="3000" b="1" dirty="0"/>
              <a:t>:</a:t>
            </a:r>
            <a:endParaRPr lang="en-US" altLang="zh-CN" sz="3000" b="1" dirty="0"/>
          </a:p>
        </p:txBody>
      </p:sp>
      <p:sp>
        <p:nvSpPr>
          <p:cNvPr id="39938" name="文本占位符 375809"/>
          <p:cNvSpPr>
            <a:spLocks noGrp="1" noChangeArrowheads="1"/>
          </p:cNvSpPr>
          <p:nvPr>
            <p:ph idx="1"/>
          </p:nvPr>
        </p:nvSpPr>
        <p:spPr>
          <a:xfrm>
            <a:off x="3377033" y="465535"/>
            <a:ext cx="4381079" cy="539354"/>
          </a:xfrm>
        </p:spPr>
        <p:txBody>
          <a:bodyPr/>
          <a:lstStyle/>
          <a:p>
            <a:pPr>
              <a:buFontTx/>
              <a:buNone/>
            </a:pPr>
            <a:r>
              <a:rPr lang="en-US" altLang="zh-CN" dirty="0"/>
              <a:t>http://www.cnnic.gov.cn/</a:t>
            </a:r>
            <a:endParaRPr lang="en-US" altLang="zh-CN" dirty="0"/>
          </a:p>
        </p:txBody>
      </p:sp>
      <p:pic>
        <p:nvPicPr>
          <p:cNvPr id="39940"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8185" y="1082279"/>
            <a:ext cx="4432697" cy="377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endParaRPr lang="zh-CN" altLang="en-US" sz="2000" b="1">
              <a:solidFill>
                <a:prstClr val="white"/>
              </a:solidFill>
              <a:ea typeface="微软雅黑" panose="020B0503020204020204" pitchFamily="34" charset="-122"/>
            </a:endParaRP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endParaRPr lang="zh-CN" altLang="en-US" sz="2000" b="1">
              <a:solidFill>
                <a:schemeClr val="bg1"/>
              </a:solidFill>
              <a:ea typeface="微软雅黑" panose="020B0503020204020204" pitchFamily="34" charset="-122"/>
            </a:endParaRP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endParaRPr lang="en-US" altLang="zh-CN" sz="1200" b="1">
              <a:solidFill>
                <a:srgbClr val="339933"/>
              </a:solidFill>
              <a:latin typeface="微软雅黑" panose="020B0503020204020204" pitchFamily="34" charset="-122"/>
              <a:ea typeface="微软雅黑" panose="020B0503020204020204" pitchFamily="34" charset="-122"/>
            </a:endParaRP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endParaRPr lang="en-US" altLang="zh-CN" sz="1200" b="1">
              <a:solidFill>
                <a:srgbClr val="1956B9"/>
              </a:solidFill>
              <a:latin typeface="微软雅黑" panose="020B0503020204020204" pitchFamily="34" charset="-122"/>
              <a:ea typeface="微软雅黑" panose="020B0503020204020204" pitchFamily="34" charset="-122"/>
            </a:endParaRP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endParaRPr lang="zh-CN" altLang="en-US" sz="1400" b="1" dirty="0">
              <a:solidFill>
                <a:srgbClr val="1956B9"/>
              </a:solidFill>
              <a:latin typeface="微软雅黑" panose="020B0503020204020204" pitchFamily="34" charset="-122"/>
              <a:ea typeface="微软雅黑" panose="020B0503020204020204" pitchFamily="34" charset="-122"/>
            </a:endParaRP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49" charset="-122"/>
              </a:rPr>
              <a:t>t</a:t>
            </a:r>
            <a:endParaRPr kumimoji="1" lang="en-US" altLang="zh-CN">
              <a:solidFill>
                <a:srgbClr val="333399"/>
              </a:solidFill>
              <a:ea typeface="黑体" panose="02010609060101010101" pitchFamily="49" charset="-122"/>
            </a:endParaRP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endParaRPr lang="zh-CN" altLang="en-US" sz="1200" b="1">
                <a:latin typeface="微软雅黑" panose="020B0503020204020204" pitchFamily="34" charset="-122"/>
                <a:ea typeface="微软雅黑" panose="020B0503020204020204" pitchFamily="34" charset="-122"/>
              </a:endParaRP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endParaRPr lang="zh-CN" altLang="en-US" dirty="0">
                <a:solidFill>
                  <a:schemeClr val="bg1"/>
                </a:solidFill>
              </a:endParaRP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endParaRPr lang="zh-CN" altLang="en-US" sz="1200" b="1">
                <a:latin typeface="微软雅黑" panose="020B0503020204020204" pitchFamily="34" charset="-122"/>
                <a:ea typeface="微软雅黑" panose="020B0503020204020204" pitchFamily="34" charset="-122"/>
              </a:endParaRP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endParaRPr lang="zh-CN" altLang="en-US"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endParaRPr lang="zh-CN" altLang="en-US" sz="1050" dirty="0">
              <a:solidFill>
                <a:schemeClr val="tx1"/>
              </a:solidFill>
            </a:endParaRP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endParaRPr lang="zh-CN" altLang="en-US" sz="1200" b="1">
                  <a:latin typeface="微软雅黑" panose="020B0503020204020204" pitchFamily="34" charset="-122"/>
                  <a:ea typeface="微软雅黑" panose="020B0503020204020204" pitchFamily="34" charset="-122"/>
                </a:endParaRP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endParaRPr lang="zh-CN" altLang="en-US" sz="2000" b="1">
              <a:solidFill>
                <a:schemeClr val="bg1"/>
              </a:solidFill>
              <a:ea typeface="微软雅黑" panose="020B0503020204020204" pitchFamily="34" charset="-122"/>
            </a:endParaRP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1980 </a:t>
            </a:r>
            <a:r>
              <a:rPr lang="zh-CN" altLang="en-US" sz="2000" b="1" dirty="0">
                <a:latin typeface="微软雅黑" panose="020B0503020204020204" pitchFamily="34" charset="-122"/>
                <a:ea typeface="微软雅黑" panose="020B0503020204020204" pitchFamily="34" charset="-122"/>
              </a:rPr>
              <a:t>年，铁道部开始进行计算机联网实验。</a:t>
            </a:r>
            <a:endParaRPr lang="en-US" altLang="zh-CN" sz="2000" b="1" dirty="0">
              <a:latin typeface="微软雅黑" panose="020B0503020204020204" pitchFamily="34" charset="-122"/>
              <a:ea typeface="微软雅黑" panose="020B0503020204020204" pitchFamily="34" charset="-122"/>
            </a:endParaRPr>
          </a:p>
          <a:p>
            <a:pPr marL="285750" indent="-28575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1989 </a:t>
            </a:r>
            <a:r>
              <a:rPr lang="zh-CN" altLang="en-US" sz="2000" b="1" dirty="0">
                <a:latin typeface="微软雅黑" panose="020B0503020204020204" pitchFamily="34" charset="-122"/>
                <a:ea typeface="微软雅黑" panose="020B0503020204020204" pitchFamily="34" charset="-122"/>
              </a:rPr>
              <a:t>年 </a:t>
            </a:r>
            <a:r>
              <a:rPr lang="en-US" altLang="zh-CN" sz="2000" b="1" dirty="0">
                <a:latin typeface="微软雅黑" panose="020B0503020204020204" pitchFamily="34" charset="-122"/>
                <a:ea typeface="微软雅黑" panose="020B0503020204020204" pitchFamily="34" charset="-122"/>
              </a:rPr>
              <a:t>11 </a:t>
            </a:r>
            <a:r>
              <a:rPr lang="zh-CN" altLang="en-US" sz="2000" b="1" dirty="0">
                <a:latin typeface="微软雅黑" panose="020B0503020204020204" pitchFamily="34" charset="-122"/>
                <a:ea typeface="微软雅黑" panose="020B0503020204020204" pitchFamily="34" charset="-122"/>
              </a:rPr>
              <a:t>月，我国第一个公用分组交换网 </a:t>
            </a:r>
            <a:r>
              <a:rPr lang="en-US" altLang="zh-CN" sz="2000" b="1" dirty="0">
                <a:latin typeface="微软雅黑" panose="020B0503020204020204" pitchFamily="34" charset="-122"/>
                <a:ea typeface="微软雅黑" panose="020B0503020204020204" pitchFamily="34" charset="-122"/>
              </a:rPr>
              <a:t>CNPAC </a:t>
            </a:r>
            <a:r>
              <a:rPr lang="zh-CN" altLang="en-US" sz="2000" b="1" dirty="0">
                <a:latin typeface="微软雅黑" panose="020B0503020204020204" pitchFamily="34" charset="-122"/>
                <a:ea typeface="微软雅黑" panose="020B0503020204020204" pitchFamily="34" charset="-122"/>
              </a:rPr>
              <a:t>建成运行。 </a:t>
            </a:r>
            <a:endParaRPr lang="en-US" altLang="zh-CN" sz="2000" b="1" dirty="0">
              <a:latin typeface="微软雅黑" panose="020B0503020204020204" pitchFamily="34" charset="-122"/>
              <a:ea typeface="微软雅黑" panose="020B0503020204020204" pitchFamily="34" charset="-122"/>
            </a:endParaRPr>
          </a:p>
          <a:p>
            <a:pPr marL="285750" indent="-28575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月 </a:t>
            </a:r>
            <a:r>
              <a:rPr lang="en-US" altLang="zh-CN" sz="2000" b="1" dirty="0">
                <a:latin typeface="微软雅黑" panose="020B0503020204020204" pitchFamily="34" charset="-122"/>
                <a:ea typeface="微软雅黑" panose="020B0503020204020204" pitchFamily="34" charset="-122"/>
              </a:rPr>
              <a:t>20 </a:t>
            </a:r>
            <a:r>
              <a:rPr lang="zh-CN" altLang="en-US" sz="2000" b="1" dirty="0">
                <a:latin typeface="微软雅黑" panose="020B0503020204020204" pitchFamily="34" charset="-122"/>
                <a:ea typeface="微软雅黑" panose="020B0503020204020204" pitchFamily="34" charset="-122"/>
              </a:rPr>
              <a:t>日，我国用 </a:t>
            </a:r>
            <a:r>
              <a:rPr lang="en-US" altLang="zh-CN" sz="2000" b="1" dirty="0">
                <a:latin typeface="微软雅黑" panose="020B0503020204020204" pitchFamily="34" charset="-122"/>
                <a:ea typeface="微软雅黑" panose="020B0503020204020204" pitchFamily="34" charset="-122"/>
              </a:rPr>
              <a:t>64 </a:t>
            </a:r>
            <a:r>
              <a:rPr lang="en-US" altLang="zh-CN" sz="2000" b="1" dirty="0" err="1">
                <a:latin typeface="微软雅黑" panose="020B0503020204020204" pitchFamily="34" charset="-122"/>
                <a:ea typeface="微软雅黑" panose="020B0503020204020204" pitchFamily="34" charset="-122"/>
              </a:rPr>
              <a:t>kbit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专线正式连入互联网，</a:t>
            </a:r>
            <a:r>
              <a:rPr lang="zh-CN" altLang="zh-CN" sz="2000" b="1" dirty="0">
                <a:latin typeface="微软雅黑" panose="020B0503020204020204" pitchFamily="34" charset="-122"/>
                <a:ea typeface="微软雅黑" panose="020B0503020204020204" pitchFamily="34" charset="-122"/>
              </a:rPr>
              <a:t>我国被国际上正式承认为接入互联网的国家</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 </a:t>
            </a:r>
            <a:r>
              <a:rPr lang="en-US" altLang="zh-CN" sz="2000" b="1" dirty="0">
                <a:latin typeface="微软雅黑" panose="020B0503020204020204" pitchFamily="34" charset="-122"/>
                <a:ea typeface="微软雅黑" panose="020B0503020204020204" pitchFamily="34" charset="-122"/>
              </a:rPr>
              <a:t>5 </a:t>
            </a:r>
            <a:r>
              <a:rPr lang="zh-CN" altLang="zh-CN" sz="2000" b="1" dirty="0">
                <a:latin typeface="微软雅黑" panose="020B0503020204020204" pitchFamily="34" charset="-122"/>
                <a:ea typeface="微软雅黑" panose="020B0503020204020204" pitchFamily="34" charset="-122"/>
              </a:rPr>
              <a:t>月</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中国科学院高能物理研究所设立了我国的第一个万维网服务器。</a:t>
            </a:r>
            <a:endParaRPr lang="en-US" altLang="zh-CN" sz="2000" b="1" dirty="0">
              <a:latin typeface="微软雅黑" panose="020B0503020204020204" pitchFamily="34" charset="-122"/>
              <a:ea typeface="微软雅黑" panose="020B0503020204020204" pitchFamily="34" charset="-122"/>
            </a:endParaRPr>
          </a:p>
          <a:p>
            <a:pPr marL="285750" indent="-285750">
              <a:lnSpc>
                <a:spcPts val="30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 </a:t>
            </a:r>
            <a:r>
              <a:rPr lang="en-US" altLang="zh-CN" sz="2000" b="1" dirty="0">
                <a:latin typeface="微软雅黑" panose="020B0503020204020204" pitchFamily="34" charset="-122"/>
                <a:ea typeface="微软雅黑" panose="020B0503020204020204" pitchFamily="34" charset="-122"/>
              </a:rPr>
              <a:t>9 </a:t>
            </a:r>
            <a:r>
              <a:rPr lang="zh-CN" altLang="zh-CN" sz="2000" b="1" dirty="0">
                <a:latin typeface="微软雅黑" panose="020B0503020204020204" pitchFamily="34" charset="-122"/>
                <a:ea typeface="微软雅黑" panose="020B0503020204020204" pitchFamily="34" charset="-122"/>
              </a:rPr>
              <a:t>月</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中国公用计算机互联网</a:t>
            </a:r>
            <a:r>
              <a:rPr lang="en-US" altLang="zh-CN" sz="2000" b="1" dirty="0">
                <a:latin typeface="微软雅黑" panose="020B0503020204020204" pitchFamily="34" charset="-122"/>
                <a:ea typeface="微软雅黑" panose="020B0503020204020204" pitchFamily="34" charset="-122"/>
              </a:rPr>
              <a:t> CHINANET </a:t>
            </a:r>
            <a:r>
              <a:rPr lang="zh-CN" altLang="zh-CN" sz="2000" b="1" dirty="0">
                <a:latin typeface="微软雅黑" panose="020B0503020204020204" pitchFamily="34" charset="-122"/>
                <a:ea typeface="微软雅黑" panose="020B0503020204020204" pitchFamily="34" charset="-122"/>
              </a:rPr>
              <a:t>正式启动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rPr>
              <a:t>计算机网络在我国的发展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到目前为止，我国陆续建造了基于互联网技术的并能够和互联网互连的多个全国范围的公用计算机网络，其中规模最大的就是下面这五个：</a:t>
            </a:r>
            <a:endParaRPr lang="zh-CN" altLang="zh-CN" b="1" dirty="0">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zh-CN" b="1" dirty="0">
                <a:latin typeface="微软雅黑" panose="020B0503020204020204" pitchFamily="34" charset="-122"/>
                <a:ea typeface="微软雅黑" panose="020B0503020204020204" pitchFamily="34" charset="-122"/>
              </a:rPr>
              <a:t>中国电信互联网</a:t>
            </a:r>
            <a:r>
              <a:rPr lang="en-US" altLang="zh-CN" b="1" dirty="0">
                <a:latin typeface="微软雅黑" panose="020B0503020204020204" pitchFamily="34" charset="-122"/>
                <a:ea typeface="微软雅黑" panose="020B0503020204020204" pitchFamily="34" charset="-122"/>
              </a:rPr>
              <a:t> CHINANET</a:t>
            </a:r>
            <a:r>
              <a:rPr lang="zh-CN" altLang="zh-CN" b="1" dirty="0">
                <a:latin typeface="微软雅黑" panose="020B0503020204020204" pitchFamily="34" charset="-122"/>
                <a:ea typeface="微软雅黑" panose="020B0503020204020204" pitchFamily="34" charset="-122"/>
              </a:rPr>
              <a:t>（也就是原来的中国公用计算机互联网）</a:t>
            </a:r>
            <a:endParaRPr lang="zh-CN" altLang="zh-CN" b="1" dirty="0">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zh-CN" b="1" dirty="0">
                <a:latin typeface="微软雅黑" panose="020B0503020204020204" pitchFamily="34" charset="-122"/>
                <a:ea typeface="微软雅黑" panose="020B0503020204020204" pitchFamily="34" charset="-122"/>
              </a:rPr>
              <a:t>中国联通互联网</a:t>
            </a:r>
            <a:r>
              <a:rPr lang="en-US" altLang="zh-CN" b="1" dirty="0">
                <a:latin typeface="微软雅黑" panose="020B0503020204020204" pitchFamily="34" charset="-122"/>
                <a:ea typeface="微软雅黑" panose="020B0503020204020204" pitchFamily="34" charset="-122"/>
              </a:rPr>
              <a:t> UNINET</a:t>
            </a:r>
            <a:endParaRPr lang="zh-CN" altLang="zh-CN" b="1" dirty="0">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zh-CN" b="1" dirty="0">
                <a:latin typeface="微软雅黑" panose="020B0503020204020204" pitchFamily="34" charset="-122"/>
                <a:ea typeface="微软雅黑" panose="020B0503020204020204" pitchFamily="34" charset="-122"/>
              </a:rPr>
              <a:t>中国移动互联网</a:t>
            </a:r>
            <a:r>
              <a:rPr lang="en-US" altLang="zh-CN" b="1" dirty="0">
                <a:latin typeface="微软雅黑" panose="020B0503020204020204" pitchFamily="34" charset="-122"/>
                <a:ea typeface="微软雅黑" panose="020B0503020204020204" pitchFamily="34" charset="-122"/>
              </a:rPr>
              <a:t> CMNET</a:t>
            </a:r>
            <a:endParaRPr lang="zh-CN" altLang="zh-CN" b="1" dirty="0">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zh-CN" b="1" dirty="0">
                <a:latin typeface="微软雅黑" panose="020B0503020204020204" pitchFamily="34" charset="-122"/>
                <a:ea typeface="微软雅黑" panose="020B0503020204020204" pitchFamily="34" charset="-122"/>
              </a:rPr>
              <a:t>中国教育和科研计算机网</a:t>
            </a:r>
            <a:r>
              <a:rPr lang="en-US" altLang="zh-CN" b="1" dirty="0">
                <a:latin typeface="微软雅黑" panose="020B0503020204020204" pitchFamily="34" charset="-122"/>
                <a:ea typeface="微软雅黑" panose="020B0503020204020204" pitchFamily="34" charset="-122"/>
              </a:rPr>
              <a:t> CERNET</a:t>
            </a:r>
            <a:endParaRPr lang="zh-CN" altLang="zh-CN" b="1" dirty="0">
              <a:latin typeface="微软雅黑" panose="020B0503020204020204" pitchFamily="34" charset="-122"/>
              <a:ea typeface="微软雅黑" panose="020B0503020204020204" pitchFamily="34" charset="-122"/>
            </a:endParaRPr>
          </a:p>
          <a:p>
            <a:pPr marL="542925" lvl="1" indent="-274955">
              <a:lnSpc>
                <a:spcPts val="3300"/>
              </a:lnSpc>
              <a:buClr>
                <a:srgbClr val="7030A0"/>
              </a:buClr>
              <a:buFont typeface="Calibri" panose="020F0502020204030204" pitchFamily="34" charset="0"/>
              <a:buAutoNum type="arabicPeriod"/>
            </a:pPr>
            <a:r>
              <a:rPr lang="zh-CN" altLang="zh-CN" b="1" dirty="0">
                <a:latin typeface="微软雅黑" panose="020B0503020204020204" pitchFamily="34" charset="-122"/>
                <a:ea typeface="微软雅黑" panose="020B0503020204020204" pitchFamily="34" charset="-122"/>
              </a:rPr>
              <a:t>中国科学技术网</a:t>
            </a:r>
            <a:r>
              <a:rPr lang="en-US" altLang="zh-CN" b="1" dirty="0">
                <a:latin typeface="微软雅黑" panose="020B0503020204020204" pitchFamily="34" charset="-122"/>
                <a:ea typeface="微软雅黑" panose="020B0503020204020204" pitchFamily="34" charset="-122"/>
              </a:rPr>
              <a:t> CSTNET</a:t>
            </a:r>
            <a:endParaRPr lang="zh-CN" altLang="zh-CN"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rPr>
              <a:t>计算机网络在我国的发展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中国教育和科研计算机网 </a:t>
            </a:r>
            <a:r>
              <a:rPr lang="en-US" altLang="zh-CN" sz="2000" b="1" dirty="0">
                <a:latin typeface="微软雅黑" panose="020B0503020204020204" pitchFamily="34" charset="-122"/>
                <a:ea typeface="微软雅黑" panose="020B0503020204020204" pitchFamily="34" charset="-122"/>
              </a:rPr>
              <a:t>CERNET (China Education and Research </a:t>
            </a:r>
            <a:r>
              <a:rPr lang="en-US" altLang="zh-CN" sz="2000" b="1" dirty="0" err="1">
                <a:latin typeface="微软雅黑" panose="020B0503020204020204" pitchFamily="34" charset="-122"/>
                <a:ea typeface="微软雅黑" panose="020B0503020204020204" pitchFamily="34" charset="-122"/>
              </a:rPr>
              <a:t>NETwork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始建于 </a:t>
            </a:r>
            <a:r>
              <a:rPr lang="en-US" altLang="zh-CN" sz="2000" b="1" dirty="0">
                <a:latin typeface="微软雅黑" panose="020B0503020204020204" pitchFamily="34" charset="-122"/>
                <a:ea typeface="微软雅黑" panose="020B0503020204020204" pitchFamily="34" charset="-122"/>
              </a:rPr>
              <a:t>1994 </a:t>
            </a:r>
            <a:r>
              <a:rPr lang="zh-CN" altLang="en-US" sz="2000" b="1" dirty="0">
                <a:latin typeface="微软雅黑" panose="020B0503020204020204" pitchFamily="34" charset="-122"/>
                <a:ea typeface="微软雅黑" panose="020B0503020204020204" pitchFamily="34" charset="-122"/>
              </a:rPr>
              <a:t>年，是我国第一个 </a:t>
            </a:r>
            <a:r>
              <a:rPr lang="en-US" altLang="zh-CN" sz="2000" b="1" dirty="0">
                <a:latin typeface="微软雅黑" panose="020B0503020204020204" pitchFamily="34" charset="-122"/>
                <a:ea typeface="微软雅黑" panose="020B0503020204020204" pitchFamily="34" charset="-122"/>
              </a:rPr>
              <a:t>IPv4 </a:t>
            </a:r>
            <a:r>
              <a:rPr lang="zh-CN" altLang="en-US" sz="2000" b="1" dirty="0">
                <a:latin typeface="微软雅黑" panose="020B0503020204020204" pitchFamily="34" charset="-122"/>
                <a:ea typeface="微软雅黑" panose="020B0503020204020204" pitchFamily="34" charset="-122"/>
              </a:rPr>
              <a:t>互联网主干网。</a:t>
            </a:r>
            <a:endParaRPr lang="zh-CN" altLang="en-US" sz="2000" b="1" dirty="0">
              <a:latin typeface="微软雅黑" panose="020B0503020204020204" pitchFamily="34" charset="-122"/>
              <a:ea typeface="微软雅黑" panose="020B0503020204020204" pitchFamily="34" charset="-122"/>
            </a:endParaRPr>
          </a:p>
          <a:p>
            <a:pPr marL="285750" indent="-285750">
              <a:lnSpc>
                <a:spcPts val="34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2004 </a:t>
            </a:r>
            <a:r>
              <a:rPr lang="zh-CN" altLang="zh-CN"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 2 </a:t>
            </a:r>
            <a:r>
              <a:rPr lang="zh-CN" altLang="zh-CN" sz="2000" b="1" dirty="0">
                <a:latin typeface="微软雅黑" panose="020B0503020204020204" pitchFamily="34" charset="-122"/>
                <a:ea typeface="微软雅黑" panose="020B0503020204020204" pitchFamily="34" charset="-122"/>
              </a:rPr>
              <a:t>月，我国的第一个下一代互联网</a:t>
            </a:r>
            <a:r>
              <a:rPr lang="en-US" altLang="zh-CN" sz="2000" b="1" dirty="0">
                <a:latin typeface="微软雅黑" panose="020B0503020204020204" pitchFamily="34" charset="-122"/>
                <a:ea typeface="微软雅黑" panose="020B0503020204020204" pitchFamily="34" charset="-122"/>
              </a:rPr>
              <a:t> CNGI </a:t>
            </a:r>
            <a:r>
              <a:rPr lang="zh-CN" altLang="zh-CN" sz="2000" b="1" dirty="0">
                <a:latin typeface="微软雅黑" panose="020B0503020204020204" pitchFamily="34" charset="-122"/>
                <a:ea typeface="微软雅黑" panose="020B0503020204020204" pitchFamily="34" charset="-122"/>
              </a:rPr>
              <a:t>的主干网</a:t>
            </a:r>
            <a:r>
              <a:rPr lang="en-US" altLang="zh-CN" sz="2000" b="1" dirty="0">
                <a:latin typeface="微软雅黑" panose="020B0503020204020204" pitchFamily="34" charset="-122"/>
                <a:ea typeface="微软雅黑" panose="020B0503020204020204" pitchFamily="34" charset="-122"/>
              </a:rPr>
              <a:t> CERNET2 </a:t>
            </a:r>
            <a:r>
              <a:rPr lang="zh-CN" altLang="zh-CN" sz="2000" b="1" dirty="0">
                <a:latin typeface="微软雅黑" panose="020B0503020204020204" pitchFamily="34" charset="-122"/>
                <a:ea typeface="微软雅黑" panose="020B0503020204020204" pitchFamily="34" charset="-122"/>
              </a:rPr>
              <a:t>试验网正式开通，并提供服务。</a:t>
            </a:r>
            <a:endParaRPr lang="en-US" altLang="zh-CN" sz="2000" b="1" dirty="0">
              <a:latin typeface="微软雅黑" panose="020B0503020204020204" pitchFamily="34" charset="-122"/>
              <a:ea typeface="微软雅黑" panose="020B0503020204020204" pitchFamily="34" charset="-122"/>
            </a:endParaRPr>
          </a:p>
          <a:p>
            <a:pPr marL="285750" indent="-285750">
              <a:lnSpc>
                <a:spcPts val="34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中国互联网络信息中心 </a:t>
            </a:r>
            <a:r>
              <a:rPr lang="en-US" altLang="zh-CN" sz="2000" b="1" dirty="0">
                <a:latin typeface="微软雅黑" panose="020B0503020204020204" pitchFamily="34" charset="-122"/>
                <a:ea typeface="微软雅黑" panose="020B0503020204020204" pitchFamily="34" charset="-122"/>
              </a:rPr>
              <a:t>CNNIC (</a:t>
            </a:r>
            <a:r>
              <a:rPr lang="en-US" altLang="zh-CN" sz="2000" b="1" dirty="0" err="1">
                <a:latin typeface="微软雅黑" panose="020B0503020204020204" pitchFamily="34" charset="-122"/>
                <a:ea typeface="微软雅黑" panose="020B0503020204020204" pitchFamily="34" charset="-122"/>
              </a:rPr>
              <a:t>ChiNa</a:t>
            </a:r>
            <a:r>
              <a:rPr lang="en-US" altLang="zh-CN" sz="2000" b="1" dirty="0">
                <a:latin typeface="微软雅黑" panose="020B0503020204020204" pitchFamily="34" charset="-122"/>
                <a:ea typeface="微软雅黑" panose="020B0503020204020204" pitchFamily="34" charset="-122"/>
              </a:rPr>
              <a:t> Network Information Center) </a:t>
            </a:r>
            <a:r>
              <a:rPr lang="zh-CN" altLang="en-US" sz="2000" b="1" dirty="0">
                <a:latin typeface="微软雅黑" panose="020B0503020204020204" pitchFamily="34" charset="-122"/>
                <a:ea typeface="微软雅黑" panose="020B0503020204020204" pitchFamily="34" charset="-122"/>
              </a:rPr>
              <a:t>每年两次公布我国互联网的发展情况。</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1.4  </a:t>
            </a:r>
            <a:r>
              <a:rPr lang="zh-CN" altLang="en-US" sz="2400" b="1" dirty="0">
                <a:solidFill>
                  <a:schemeClr val="bg1"/>
                </a:solidFill>
                <a:latin typeface="微软雅黑" panose="020B0503020204020204" pitchFamily="34" charset="-122"/>
                <a:ea typeface="微软雅黑" panose="020B0503020204020204" pitchFamily="34" charset="-122"/>
              </a:rPr>
              <a:t>计算机网络在我国的发展</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1.5</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1.5.1                                 </a:t>
            </a:r>
            <a:r>
              <a:rPr lang="zh-CN" altLang="zh-CN" sz="2000" b="1">
                <a:solidFill>
                  <a:schemeClr val="bg1"/>
                </a:solidFill>
                <a:ea typeface="微软雅黑" panose="020B0503020204020204" pitchFamily="34" charset="-122"/>
              </a:rPr>
              <a:t>计算机网络的定义</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1.5.2                              </a:t>
            </a:r>
            <a:r>
              <a:rPr lang="zh-CN" altLang="zh-CN" sz="2000" b="1">
                <a:solidFill>
                  <a:schemeClr val="bg1"/>
                </a:solidFill>
                <a:ea typeface="微软雅黑" panose="020B0503020204020204" pitchFamily="34" charset="-122"/>
              </a:rPr>
              <a:t>几种不同类别的网络</a:t>
            </a:r>
            <a:endParaRPr lang="zh-CN" altLang="zh-CN" sz="2000" b="1">
              <a:solidFill>
                <a:schemeClr val="bg1"/>
              </a:solidFill>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1.5.1  </a:t>
            </a:r>
            <a:r>
              <a:rPr lang="zh-CN" altLang="zh-CN" sz="2400" b="1" dirty="0">
                <a:solidFill>
                  <a:schemeClr val="bg1"/>
                </a:solidFill>
                <a:latin typeface="微软雅黑" panose="020B0503020204020204" pitchFamily="34" charset="-122"/>
                <a:ea typeface="微软雅黑" panose="020B0503020204020204" pitchFamily="34" charset="-122"/>
              </a:rPr>
              <a:t>计算机网络的定义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计算机网络的精确定义并未统一。</a:t>
            </a:r>
            <a:endParaRPr lang="zh-CN" altLang="en-US" sz="2000" b="1" dirty="0">
              <a:latin typeface="微软雅黑" panose="020B0503020204020204" pitchFamily="34" charset="-122"/>
              <a:ea typeface="微软雅黑" panose="020B0503020204020204" pitchFamily="34" charset="-122"/>
            </a:endParaRPr>
          </a:p>
          <a:p>
            <a:pPr marL="285750" indent="-285750" fontAlgn="auto">
              <a:lnSpc>
                <a:spcPts val="3300"/>
              </a:lnSpc>
              <a:spcBef>
                <a:spcPts val="0"/>
              </a:spcBef>
              <a:spcAft>
                <a:spcPts val="0"/>
              </a:spcAft>
              <a:buClr>
                <a:srgbClr val="0070C0"/>
              </a:buClr>
              <a:buFont typeface="Wingdings" panose="05000000000000000000" pitchFamily="2" charset="2"/>
              <a:buChar char="l"/>
              <a:defRPr/>
            </a:pPr>
            <a:r>
              <a:rPr lang="zh-CN" altLang="en-US" sz="2000" b="1" dirty="0">
                <a:latin typeface="微软雅黑" panose="020B0503020204020204" pitchFamily="34" charset="-122"/>
                <a:ea typeface="微软雅黑" panose="020B0503020204020204" pitchFamily="34" charset="-122"/>
              </a:rPr>
              <a:t>较好的定义：</a:t>
            </a:r>
            <a:endParaRPr lang="zh-CN" altLang="en-US" sz="2000" b="1" dirty="0">
              <a:latin typeface="微软雅黑" panose="020B0503020204020204" pitchFamily="34" charset="-122"/>
              <a:ea typeface="微软雅黑" panose="020B0503020204020204" pitchFamily="34" charset="-122"/>
            </a:endParaRPr>
          </a:p>
          <a:p>
            <a:pPr fontAlgn="auto">
              <a:lnSpc>
                <a:spcPts val="3300"/>
              </a:lnSpc>
              <a:spcBef>
                <a:spcPts val="0"/>
              </a:spcBef>
              <a:spcAft>
                <a:spcPts val="0"/>
              </a:spcAft>
              <a:buClr>
                <a:srgbClr val="0070C0"/>
              </a:buClr>
              <a:defRPr/>
            </a:pPr>
            <a:r>
              <a:rPr lang="zh-CN" altLang="en-US" sz="2000" b="1" dirty="0">
                <a:solidFill>
                  <a:srgbClr val="0000FF"/>
                </a:solidFill>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1.5.1  </a:t>
            </a:r>
            <a:r>
              <a:rPr lang="zh-CN" altLang="zh-CN" sz="2400" b="1" dirty="0">
                <a:solidFill>
                  <a:schemeClr val="bg1"/>
                </a:solidFill>
                <a:latin typeface="微软雅黑" panose="020B0503020204020204" pitchFamily="34" charset="-122"/>
                <a:ea typeface="微软雅黑" panose="020B0503020204020204" pitchFamily="34" charset="-122"/>
              </a:rPr>
              <a:t>计算机网络的定义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anose="020B0503020204020204" pitchFamily="34" charset="-122"/>
                <a:ea typeface="微软雅黑" panose="020B0503020204020204" pitchFamily="34" charset="-122"/>
              </a:rPr>
              <a:t>根据这个定义：</a:t>
            </a:r>
            <a:endParaRPr lang="en-US" altLang="zh-CN" sz="2000" b="1" dirty="0">
              <a:latin typeface="微软雅黑" panose="020B0503020204020204" pitchFamily="34" charset="-122"/>
              <a:ea typeface="微软雅黑" panose="020B0503020204020204" pitchFamily="34" charset="-122"/>
            </a:endParaRPr>
          </a:p>
          <a:p>
            <a:pPr marL="355600" lvl="1"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计算机网络所连接的硬件，并不限于一般的计算机，而是包括了智能手机</a:t>
            </a:r>
            <a:r>
              <a:rPr lang="zh-CN" altLang="en-US" sz="2000" b="1" dirty="0">
                <a:latin typeface="微软雅黑" panose="020B0503020204020204" pitchFamily="34" charset="-122"/>
                <a:ea typeface="微软雅黑" panose="020B0503020204020204" pitchFamily="34" charset="-122"/>
              </a:rPr>
              <a:t>等</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55600" lvl="1"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计算机网络并非专门用来传送数据，而是能够支持很多种的应用（包括今后可能出现的各种应用）。</a:t>
            </a:r>
            <a:endParaRPr lang="zh-CN"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请注意，上述的“可编程的硬件”表明这种硬件一定包含有中央处理机</a:t>
            </a:r>
            <a:r>
              <a:rPr lang="en-US" altLang="zh-CN" sz="2000" b="1" dirty="0">
                <a:solidFill>
                  <a:schemeClr val="bg1"/>
                </a:solidFill>
                <a:latin typeface="微软雅黑" panose="020B0503020204020204" pitchFamily="34" charset="-122"/>
                <a:ea typeface="微软雅黑" panose="020B0503020204020204" pitchFamily="34" charset="-122"/>
              </a:rPr>
              <a:t> (CPU)</a:t>
            </a:r>
            <a:r>
              <a:rPr lang="zh-CN"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1.5.2  </a:t>
            </a:r>
            <a:r>
              <a:rPr lang="zh-CN" altLang="en-US" sz="2400" b="1" dirty="0">
                <a:solidFill>
                  <a:schemeClr val="bg1"/>
                </a:solidFill>
                <a:latin typeface="微软雅黑" panose="020B0503020204020204" pitchFamily="34" charset="-122"/>
                <a:ea typeface="微软雅黑" panose="020B0503020204020204" pitchFamily="34" charset="-122"/>
              </a:rPr>
              <a:t>几种不同类别的网络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anose="020B0503020204020204" pitchFamily="34" charset="-122"/>
                <a:ea typeface="微软雅黑" panose="020B0503020204020204" pitchFamily="34" charset="-122"/>
              </a:rPr>
              <a:t>计算机网络有多种类别</a:t>
            </a:r>
            <a:r>
              <a:rPr lang="zh-CN" altLang="en-US" sz="2000" b="1" dirty="0">
                <a:latin typeface="微软雅黑" panose="020B0503020204020204" pitchFamily="34" charset="-122"/>
                <a:ea typeface="微软雅黑" panose="020B0503020204020204" pitchFamily="34" charset="-122"/>
              </a:rPr>
              <a:t>。典型包括：</a:t>
            </a:r>
            <a:endParaRPr lang="en-US" altLang="zh-CN" sz="2000" b="1" dirty="0">
              <a:latin typeface="微软雅黑" panose="020B0503020204020204" pitchFamily="34" charset="-122"/>
              <a:ea typeface="微软雅黑" panose="020B0503020204020204" pitchFamily="34" charset="-122"/>
            </a:endParaRPr>
          </a:p>
          <a:p>
            <a:pPr marL="342900" lvl="1"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按照网络的作用范围进行分类</a:t>
            </a:r>
            <a:endParaRPr lang="en-US" altLang="zh-CN" sz="2000" b="1" dirty="0">
              <a:latin typeface="微软雅黑" panose="020B0503020204020204" pitchFamily="34" charset="-122"/>
              <a:ea typeface="微软雅黑" panose="020B0503020204020204" pitchFamily="34" charset="-122"/>
            </a:endParaRPr>
          </a:p>
          <a:p>
            <a:pPr marL="342900" lvl="1"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按照</a:t>
            </a:r>
            <a:r>
              <a:rPr lang="zh-CN" altLang="zh-CN" sz="2000" b="1" dirty="0">
                <a:latin typeface="微软雅黑" panose="020B0503020204020204" pitchFamily="34" charset="-122"/>
                <a:ea typeface="微软雅黑" panose="020B0503020204020204" pitchFamily="34" charset="-122"/>
              </a:rPr>
              <a:t>网络的使用者进行分类</a:t>
            </a:r>
            <a:endParaRPr lang="zh-CN" altLang="zh-CN" sz="2000" b="1" dirty="0">
              <a:latin typeface="微软雅黑" panose="020B0503020204020204" pitchFamily="34" charset="-122"/>
              <a:ea typeface="微软雅黑" panose="020B0503020204020204" pitchFamily="34" charset="-122"/>
            </a:endParaRPr>
          </a:p>
          <a:p>
            <a:pPr marL="342900" lvl="1"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用来把用户接入到互联网的网络</a:t>
            </a:r>
            <a:endParaRPr lang="zh-CN"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theme/_rels/theme8.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19361</Words>
  <Application>WPS 演示</Application>
  <PresentationFormat>全屏显示(16:9)</PresentationFormat>
  <Paragraphs>2801</Paragraphs>
  <Slides>177</Slides>
  <Notes>4</Notes>
  <HiddenSlides>0</HiddenSlides>
  <MMClips>0</MMClips>
  <ScaleCrop>false</ScaleCrop>
  <HeadingPairs>
    <vt:vector size="8" baseType="variant">
      <vt:variant>
        <vt:lpstr>已用的字体</vt:lpstr>
      </vt:variant>
      <vt:variant>
        <vt:i4>16</vt:i4>
      </vt:variant>
      <vt:variant>
        <vt:lpstr>主题</vt:lpstr>
      </vt:variant>
      <vt:variant>
        <vt:i4>8</vt:i4>
      </vt:variant>
      <vt:variant>
        <vt:lpstr>嵌入 OLE 服务器</vt:lpstr>
      </vt:variant>
      <vt:variant>
        <vt:i4>1</vt:i4>
      </vt:variant>
      <vt:variant>
        <vt:lpstr>幻灯片标题</vt:lpstr>
      </vt:variant>
      <vt:variant>
        <vt:i4>177</vt:i4>
      </vt:variant>
    </vt:vector>
  </HeadingPairs>
  <TitlesOfParts>
    <vt:vector size="202" baseType="lpstr">
      <vt:lpstr>Arial</vt:lpstr>
      <vt:lpstr>宋体</vt:lpstr>
      <vt:lpstr>Wingdings</vt:lpstr>
      <vt:lpstr>Calibri</vt:lpstr>
      <vt:lpstr>微软雅黑</vt:lpstr>
      <vt:lpstr>Trebuchet MS</vt:lpstr>
      <vt:lpstr>楷体_GB2312</vt:lpstr>
      <vt:lpstr>Tw Cen MT</vt:lpstr>
      <vt:lpstr>Arial Unicode MS</vt:lpstr>
      <vt:lpstr>Times New Roman</vt:lpstr>
      <vt:lpstr>黑体</vt:lpstr>
      <vt:lpstr>Symbol</vt:lpstr>
      <vt:lpstr>Tahoma</vt:lpstr>
      <vt:lpstr>新宋体</vt:lpstr>
      <vt:lpstr>等线 Light</vt:lpstr>
      <vt:lpstr>等线</vt:lpstr>
      <vt:lpstr>Office 主题​​</vt:lpstr>
      <vt:lpstr>5_自定义设计方案</vt:lpstr>
      <vt:lpstr>4_自定义设计方案</vt:lpstr>
      <vt:lpstr>3_自定义设计方案</vt:lpstr>
      <vt:lpstr>2_自定义设计方案</vt:lpstr>
      <vt:lpstr>1_自定义设计方案</vt:lpstr>
      <vt:lpstr>自定义设计方案</vt:lpstr>
      <vt:lpstr>电路</vt:lpstr>
      <vt:lpstr>Visio.Drawing.11</vt:lpstr>
      <vt:lpstr>计算机网络原理</vt:lpstr>
      <vt:lpstr>主讲教师：张先勇</vt:lpstr>
      <vt:lpstr>理论学时：40 实验学时：8(4+4)    第18、19周： 地点：黎耀球202B  考核方式：闭卷考试 成绩评定：期末考试占70%+作业15%+实验15%</vt:lpstr>
      <vt:lpstr>1. 网络体系结构与协议分析    （能用Wireshark工具分析协议）  2. 网络协议配置   （在思科设备，模拟器PacketTracer，GNS3       在华为设备，模拟器eNSP）  3. 网络构建与协议设计     （仿真软件，NS2，NS3，Opnet，Omnet++）</vt:lpstr>
      <vt:lpstr>参考书目:</vt:lpstr>
      <vt:lpstr>参考书目:</vt:lpstr>
      <vt:lpstr>参考书目:</vt:lpstr>
      <vt:lpstr>参考书目:</vt:lpstr>
      <vt:lpstr>参考资源:</vt:lpstr>
      <vt:lpstr>PowerPoint 演示文稿</vt:lpstr>
      <vt:lpstr>PowerPoint 演示文稿</vt:lpstr>
      <vt:lpstr>PowerPoint 演示文稿</vt:lpstr>
      <vt:lpstr>PowerPoint 演示文稿</vt:lpstr>
      <vt:lpstr>PowerPoint 演示文稿</vt:lpstr>
      <vt:lpstr>Internet有关标准化组织和管理机构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309</cp:revision>
  <dcterms:created xsi:type="dcterms:W3CDTF">2018-07-18T08:51:00Z</dcterms:created>
  <dcterms:modified xsi:type="dcterms:W3CDTF">2019-04-28T23:29:59Z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2052-10.1.0.7565</vt:lpwstr>
  </property>
</Properties>
</file>